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  <p:sldId id="268" r:id="rId9"/>
    <p:sldId id="269" r:id="rId10"/>
    <p:sldId id="271" r:id="rId11"/>
    <p:sldId id="270" r:id="rId12"/>
    <p:sldId id="260" r:id="rId13"/>
    <p:sldId id="261" r:id="rId14"/>
    <p:sldId id="262" r:id="rId15"/>
    <p:sldId id="263" r:id="rId16"/>
    <p:sldId id="272" r:id="rId17"/>
    <p:sldId id="273" r:id="rId18"/>
    <p:sldId id="274" r:id="rId19"/>
    <p:sldId id="288" r:id="rId20"/>
    <p:sldId id="275" r:id="rId21"/>
    <p:sldId id="276" r:id="rId22"/>
    <p:sldId id="289" r:id="rId23"/>
    <p:sldId id="277" r:id="rId24"/>
    <p:sldId id="290" r:id="rId25"/>
    <p:sldId id="278" r:id="rId26"/>
    <p:sldId id="279" r:id="rId27"/>
    <p:sldId id="291" r:id="rId28"/>
    <p:sldId id="280" r:id="rId29"/>
    <p:sldId id="292" r:id="rId30"/>
    <p:sldId id="281" r:id="rId31"/>
    <p:sldId id="282" r:id="rId32"/>
    <p:sldId id="293" r:id="rId33"/>
    <p:sldId id="283" r:id="rId34"/>
    <p:sldId id="284" r:id="rId35"/>
    <p:sldId id="294" r:id="rId36"/>
    <p:sldId id="285" r:id="rId37"/>
    <p:sldId id="286" r:id="rId38"/>
    <p:sldId id="295" r:id="rId39"/>
    <p:sldId id="28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37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3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85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076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29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976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7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38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575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4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67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9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220B4-534E-4726-AAFA-EE1D7EFBE625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B45C-CB6C-4025-9DA4-31DBE3954C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kolledzhi.ru/kolledzh/city/mahachkala/specialnost/instrumentalnoe-ispolnitelstvo/" TargetMode="External"/><Relationship Id="rId3" Type="http://schemas.openxmlformats.org/officeDocument/2006/relationships/hyperlink" Target="http://www.vsekolledzhi.ru/kolledzh/city/mahachkala/specialnost/akterskoe-iskusstvo/" TargetMode="External"/><Relationship Id="rId7" Type="http://schemas.openxmlformats.org/officeDocument/2006/relationships/hyperlink" Target="http://www.vsekolledzhi.ru/kolledzh/city/mahachkala/specialnost/zemelno-imuschestvennye-otnosheniya/" TargetMode="External"/><Relationship Id="rId12" Type="http://schemas.openxmlformats.org/officeDocument/2006/relationships/hyperlink" Target="http://www.vsekolledzhi.ru/kolledzh/city/mahachkala/specialnost/master-obschestroitelnyh-rabot/" TargetMode="External"/><Relationship Id="rId2" Type="http://schemas.openxmlformats.org/officeDocument/2006/relationships/hyperlink" Target="http://www.vsekolledzhi.ru/kolledzh/city/mahachkala/specialnost/avtomehani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dizayn/" TargetMode="External"/><Relationship Id="rId11" Type="http://schemas.openxmlformats.org/officeDocument/2006/relationships/hyperlink" Target="http://www.vsekolledzhi.ru/kolledzh/city/mahachkala/specialnost/konstruirovanie-modelirovanie-i-tehnologiya-shveynyh-izdeliy/" TargetMode="External"/><Relationship Id="rId5" Type="http://schemas.openxmlformats.org/officeDocument/2006/relationships/hyperlink" Target="http://www.vsekolledzhi.ru/kolledzh/city/mahachkala/specialnost/burenie-neftyanyh-i-gazovyh-skvazhin/" TargetMode="External"/><Relationship Id="rId10" Type="http://schemas.openxmlformats.org/officeDocument/2006/relationships/hyperlink" Target="http://www.vsekolledzhi.ru/kolledzh/city/mahachkala/specialnost/kompyuternye-seti/" TargetMode="External"/><Relationship Id="rId4" Type="http://schemas.openxmlformats.org/officeDocument/2006/relationships/hyperlink" Target="http://www.vsekolledzhi.ru/kolledzh/city/mahachkala/specialnost/bibliotekovedenie/" TargetMode="External"/><Relationship Id="rId9" Type="http://schemas.openxmlformats.org/officeDocument/2006/relationships/hyperlink" Target="http://www.vsekolledzhi.ru/kolledzh/city/mahachkala/specialnost/informacionnye-sistemy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kolledzhi.ru/kolledzh/city/mahachkala/specialnost/portnoy/" TargetMode="External"/><Relationship Id="rId13" Type="http://schemas.openxmlformats.org/officeDocument/2006/relationships/hyperlink" Target="http://www.vsekolledzhi.ru/kolledzh/city/mahachkala/specialnost/svarschik/" TargetMode="External"/><Relationship Id="rId3" Type="http://schemas.openxmlformats.org/officeDocument/2006/relationships/hyperlink" Target="http://www.vsekolledzhi.ru/kolledzh/city/mahachkala/specialnost/master-stolyarno-plotnichnyh-i-parketnyh-rabot/" TargetMode="External"/><Relationship Id="rId7" Type="http://schemas.openxmlformats.org/officeDocument/2006/relationships/hyperlink" Target="http://www.vsekolledzhi.ru/kolledzh/city/mahachkala/specialnost/povar-konditer/" TargetMode="External"/><Relationship Id="rId12" Type="http://schemas.openxmlformats.org/officeDocument/2006/relationships/hyperlink" Target="http://www.vsekolledzhi.ru/kolledzh/city/mahachkala/specialnost/razrabotka-i-ekspluataciya-neftyanyh-i-gazovyh-mestorozhdeniy/" TargetMode="External"/><Relationship Id="rId2" Type="http://schemas.openxmlformats.org/officeDocument/2006/relationships/hyperlink" Target="http://www.vsekolledzhi.ru/kolledzh/city/mahachkala/specialnost/master-otdelochnyh-stroitelnyh-rabo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organizaciya-perevozok-i-upravlenie-na-transporte/" TargetMode="External"/><Relationship Id="rId11" Type="http://schemas.openxmlformats.org/officeDocument/2006/relationships/hyperlink" Target="http://www.vsekolledzhi.ru/kolledzh/city/mahachkala/specialnost/programmirovanie-v-kompyuternyh-sistemah/" TargetMode="External"/><Relationship Id="rId5" Type="http://schemas.openxmlformats.org/officeDocument/2006/relationships/hyperlink" Target="http://www.vsekolledzhi.ru/kolledzh/city/mahachkala/specialnost/narodnoe-hudozhestvennoe-tvorchestvo/" TargetMode="External"/><Relationship Id="rId10" Type="http://schemas.openxmlformats.org/officeDocument/2006/relationships/hyperlink" Target="http://www.vsekolledzhi.ru/kolledzh/city/mahachkala/specialnost/prikladnaya-informatika/" TargetMode="External"/><Relationship Id="rId4" Type="http://schemas.openxmlformats.org/officeDocument/2006/relationships/hyperlink" Target="http://www.vsekolledzhi.ru/kolledzh/city/mahachkala/specialnost/muzykalnoe-obrazovanie/" TargetMode="External"/><Relationship Id="rId9" Type="http://schemas.openxmlformats.org/officeDocument/2006/relationships/hyperlink" Target="http://www.vsekolledzhi.ru/kolledzh/city/mahachkala/specialnost/pravo-i-organizaciya-socialnogo-obespecheniya/" TargetMode="External"/><Relationship Id="rId14" Type="http://schemas.openxmlformats.org/officeDocument/2006/relationships/hyperlink" Target="http://www.vsekolledzhi.ru/kolledzh/city/mahachkala/specialnost/sestrinskoe-delo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kolledzhi.ru/kolledzh/city/mahachkala/specialnost/tehnicheskoe-obsluzhivanie-i-remont-avtomobilnogo-transporta/" TargetMode="External"/><Relationship Id="rId3" Type="http://schemas.openxmlformats.org/officeDocument/2006/relationships/hyperlink" Target="http://www.vsekolledzhi.ru/kolledzh/city/mahachkala/specialnost/solnoe-i-horovoe-narodnoe-penie/" TargetMode="External"/><Relationship Id="rId7" Type="http://schemas.openxmlformats.org/officeDocument/2006/relationships/hyperlink" Target="http://www.vsekolledzhi.ru/kolledzh/city/mahachkala/specialnost/tehnicheskaya-ekspluataciya-i-obsluzhivanie-elektricheskogo-i-elektromehanicheskogo-oborudovaniya/" TargetMode="External"/><Relationship Id="rId2" Type="http://schemas.openxmlformats.org/officeDocument/2006/relationships/hyperlink" Target="http://www.vsekolledzhi.ru/kolledzh/city/mahachkala/specialnost/seti-svyazi-i-sistemy-kommutaci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stroitelstvo-i-ekspluataciya-zdaniy-i-sooruzheniy/" TargetMode="External"/><Relationship Id="rId11" Type="http://schemas.openxmlformats.org/officeDocument/2006/relationships/hyperlink" Target="http://www.vsekolledzhi.ru/kolledzh/city/mahachkala/specialnost/ekonomika-i-buhgalterskiy-uchet/" TargetMode="External"/><Relationship Id="rId5" Type="http://schemas.openxmlformats.org/officeDocument/2006/relationships/hyperlink" Target="http://www.vsekolledzhi.ru/kolledzh/city/mahachkala/specialnost/stroitelstvo-i-ekspluataciya-avtomobilnyh-dorog-i-aerodromov/" TargetMode="External"/><Relationship Id="rId10" Type="http://schemas.openxmlformats.org/officeDocument/2006/relationships/hyperlink" Target="http://www.vsekolledzhi.ru/kolledzh/city/mahachkala/specialnost/finansy/" TargetMode="External"/><Relationship Id="rId4" Type="http://schemas.openxmlformats.org/officeDocument/2006/relationships/hyperlink" Target="http://www.vsekolledzhi.ru/kolledzh/city/mahachkala/specialnost/socialno-kulturnaya-deyatelnost/" TargetMode="External"/><Relationship Id="rId9" Type="http://schemas.openxmlformats.org/officeDocument/2006/relationships/hyperlink" Target="http://www.vsekolledzhi.ru/kolledzh/city/mahachkala/specialnost/tehnicheskoe-obsluzhivanie-i-remont-radioelektronnoy-tehniki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?text=%D0%A0%D0%B5%D1%81%D0%BF%D1%83%D0%B1%D0%BB%D0%B8%D0%BA%D0%B0%D0%BD%D1%81%D0%BA%D0%B8%D0%B9%20%D1%81%D1%82%D1%80%D0%BE%D0%B8%D1%82%D0%B5%D0%BB%D1%8C%D0%BD%D1%8B%D0%B9%20%D0%BA%D0%BE%D0%BB%D0%BB%D0%B5%D0%B4%D0%B6%20%E2%84%961&amp;source=wizbiz_new_map_single&amp;z=14&amp;ll=47.441868%2C42.978558&amp;sctx=CAAAAAEAoHB2a5nAR0C9APvo1H1FQBl2GJP%2BXtI%2F6X3ja88swz8CAAAAAQIBAAAAAAAAAAGoIU0GjuJfxhwAAAABAACAPwAAAAAAAAAA&amp;oid=204533380838&amp;ol=biz" TargetMode="External"/><Relationship Id="rId2" Type="http://schemas.openxmlformats.org/officeDocument/2006/relationships/hyperlink" Target="http://www.vsekolledzhi.ru/kolledzh/professionalnoe-uchilische-17-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sdr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avtomehanik/" TargetMode="External"/><Relationship Id="rId2" Type="http://schemas.openxmlformats.org/officeDocument/2006/relationships/hyperlink" Target="http://www.vsekolledzhi.ru/kolledzh/professionalnoe-uchilische-17-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master-otdelochnyh-stroitelnyh-rabot/" TargetMode="External"/><Relationship Id="rId5" Type="http://schemas.openxmlformats.org/officeDocument/2006/relationships/hyperlink" Target="http://www.vsekolledzhi.ru/kolledzh/city/mahachkala/specialnost/master-obschestroitelnyh-rabot/" TargetMode="External"/><Relationship Id="rId4" Type="http://schemas.openxmlformats.org/officeDocument/2006/relationships/hyperlink" Target="http://www.vsekolledzhi.ru/kolledzh/city/mahachkala/specialnost/elektromehanik-po-torgovomu-i-holodilnomu-oborudovaniyu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master-stolyarno-plotnichnyh-i-parketnyh-rabot/" TargetMode="External"/><Relationship Id="rId7" Type="http://schemas.openxmlformats.org/officeDocument/2006/relationships/hyperlink" Target="http://www.vsekolledzhi.ru/kolledzh/city/mahachkala/specialnost/svarschik/" TargetMode="External"/><Relationship Id="rId2" Type="http://schemas.openxmlformats.org/officeDocument/2006/relationships/hyperlink" Target="http://www.vsekolledzhi.ru/kolledzh/professionalnoe-uchilische-17-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povar-konditer/" TargetMode="External"/><Relationship Id="rId5" Type="http://schemas.openxmlformats.org/officeDocument/2006/relationships/hyperlink" Target="http://www.vsekolledzhi.ru/kolledzh/city/mahachkala/specialnost/portnoy/" TargetMode="External"/><Relationship Id="rId4" Type="http://schemas.openxmlformats.org/officeDocument/2006/relationships/hyperlink" Target="http://www.vsekolledzhi.ru/kolledzh/city/mahachkala/specialnost/mladshaya-medicinskaya-sestra-po-uhodu-za-bolnymi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?text=%D0%94%D0%B0%D0%B3%D0%B5%D1%81%D1%82%D0%B0%D0%BD%D1%81%D0%BA%D0%B8%D0%B9%20%D0%BA%D0%BE%D0%BB%D0%BB%D0%B5%D0%B4%D0%B6%20%D0%BA%D1%83%D0%BB%D1%8C%D1%82%D1%83%D1%80%D1%8B%20%D0%B8%20%D0%B8%D1%81%D0%BA%D1%83%D1%81%D1%81%D1%82%D0%B2%20%D0%B8%D0%BC.%20%D0%91.%20%D0%9C%D1%83%D1%80%D0%B0%D0%B4%D0%BE%D0%B2%D0%BE%D0%B9&amp;source=wizbiz_new_map_single&amp;z=14&amp;ll=47.506416%2C42.963950&amp;sctx=CAAAAAEAoHB2a5nAR0C9APvo1H1FQBl2GJP%2BXtI%2F6X3ja88swz8CAAAAAQIBAAAAAAAAAAGmQfDuXQKhDhwAAAABAACAPwAAAAAAAAAA&amp;oid=133079315325&amp;ol=biz" TargetMode="External"/><Relationship Id="rId2" Type="http://schemas.openxmlformats.org/officeDocument/2006/relationships/hyperlink" Target="http://www.vsekolledzhi.ru/kolledzh/dagestanskiy-kolledzh-kultury-i-iskusstv-im-b-muradovo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kki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kolledzhi.ru/kolledzh/city/mahachkala/specialnost/socialno-kulturnaya-deyatelnost/" TargetMode="External"/><Relationship Id="rId3" Type="http://schemas.openxmlformats.org/officeDocument/2006/relationships/hyperlink" Target="http://www.vsekolledzhi.ru/kolledzh/city/mahachkala/specialnost/akterskoe-iskusstvo/" TargetMode="External"/><Relationship Id="rId7" Type="http://schemas.openxmlformats.org/officeDocument/2006/relationships/hyperlink" Target="http://www.vsekolledzhi.ru/kolledzh/city/mahachkala/specialnost/narodnoe-hudozhestvennoe-tvorchestvo/" TargetMode="External"/><Relationship Id="rId2" Type="http://schemas.openxmlformats.org/officeDocument/2006/relationships/hyperlink" Target="http://www.vsekolledzhi.ru/kolledzh/dagestanskiy-kolledzh-kultury-i-iskusstv-im-b-muradovo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muzykalnoe-obrazovanie/" TargetMode="External"/><Relationship Id="rId5" Type="http://schemas.openxmlformats.org/officeDocument/2006/relationships/hyperlink" Target="http://www.vsekolledzhi.ru/kolledzh/city/mahachkala/specialnost/instrumentalnoe-ispolnitelstvo/" TargetMode="External"/><Relationship Id="rId4" Type="http://schemas.openxmlformats.org/officeDocument/2006/relationships/hyperlink" Target="http://www.vsekolledzhi.ru/kolledzh/city/mahachkala/specialnost/bibliotekovedenie/" TargetMode="External"/><Relationship Id="rId9" Type="http://schemas.openxmlformats.org/officeDocument/2006/relationships/hyperlink" Target="http://www.vsekolledzhi.ru/kolledzh/city/mahachkala/specialnost/solnoe-i-horovoe-narodnoe-penie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?text=%D1%80%D0%B5%D1%81%D0%BF%D1%83%D0%B1%D0%BB%D0%B8%D0%BA%D0%B0%D0%BD%D1%81%D0%BA%D0%B8%D0%B9%20%D0%BF%D0%BE%D0%BB%D0%B8%D1%82%D0%B5%D1%85%D0%BD%D0%B8%D1%87%D0%B5%D1%81%D0%BA%D0%B8%D0%B9%20%D0%BA%D0%BE%D0%BB%D0%BB%D0%B5%D0%B4%D0%B6%20%D0%BC%D0%B0%D1%85%D0%B0%D1%87%D0%BA%D0%B0%D0%BB%D0%B0&amp;source=wizbiz_new_map_single&amp;z=14&amp;ll=47.520026%2C42.967234&amp;sctx=CAAAAAIAoHB2a5nAR0C9APvo1H1FQBl2GJP%2BXtI%2F6X3ja88swz8CAAAAAQIBAAAAAAAAAAFFCR84WYyZtxwAAAABAACAPwAAAAAAAAAA&amp;oid=1042294984&amp;ol=biz" TargetMode="External"/><Relationship Id="rId2" Type="http://schemas.openxmlformats.org/officeDocument/2006/relationships/hyperlink" Target="http://www.vsekolledzhi.ru/kolledzh/dagestanskiy-politehnicheskiy-kolledz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herpk.ru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burenie-neftyanyh-i-gazovyh-skvazhin/" TargetMode="External"/><Relationship Id="rId2" Type="http://schemas.openxmlformats.org/officeDocument/2006/relationships/hyperlink" Target="http://www.vsekolledzhi.ru/kolledzh/dagestanskiy-politehnicheskiy-kolledz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konstruirovanie-modelirovanie-i-tehnologiya-shveynyh-izdeliy/" TargetMode="External"/><Relationship Id="rId5" Type="http://schemas.openxmlformats.org/officeDocument/2006/relationships/hyperlink" Target="http://www.vsekolledzhi.ru/kolledzh/city/mahachkala/specialnost/ekonomika-i-buhgalterskiy-uchet/" TargetMode="External"/><Relationship Id="rId4" Type="http://schemas.openxmlformats.org/officeDocument/2006/relationships/hyperlink" Target="http://www.vsekolledzhi.ru/kolledzh/city/mahachkala/specialnost/dizayn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sekolledzhi.ru/kolledzh/city/mahachkala/specialnost/tehnicheskoe-obsluzhivanie-i-remont-radioelektronnoy-tehniki/" TargetMode="External"/><Relationship Id="rId3" Type="http://schemas.openxmlformats.org/officeDocument/2006/relationships/hyperlink" Target="http://www.vsekolledzhi.ru/kolledzh/city/mahachkala/specialnost/pravo-i-organizaciya-socialnogo-obespecheniya/" TargetMode="External"/><Relationship Id="rId7" Type="http://schemas.openxmlformats.org/officeDocument/2006/relationships/hyperlink" Target="http://www.vsekolledzhi.ru/kolledzh/city/mahachkala/specialnost/tehnicheskaya-ekspluataciya-i-obsluzhivanie-elektricheskogo-i-elektromehanicheskogo-oborudovaniya/" TargetMode="External"/><Relationship Id="rId2" Type="http://schemas.openxmlformats.org/officeDocument/2006/relationships/hyperlink" Target="http://www.vsekolledzhi.ru/kolledzh/dagestanskiy-politehnicheskiy-kolledz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seti-svyazi-i-sistemy-kommutacii/" TargetMode="External"/><Relationship Id="rId5" Type="http://schemas.openxmlformats.org/officeDocument/2006/relationships/hyperlink" Target="http://www.vsekolledzhi.ru/kolledzh/city/mahachkala/specialnost/programmirovanie-v-kompyuternyh-sistemah/" TargetMode="External"/><Relationship Id="rId4" Type="http://schemas.openxmlformats.org/officeDocument/2006/relationships/hyperlink" Target="http://www.vsekolledzhi.ru/kolledzh/city/mahachkala/specialnost/prikladnaya-informatika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?text=%D1%82%D0%B5%D1%85%D0%BD%D0%B8%D0%BA%D1%83%D0%BC%20%D0%B4%D0%B8%D0%B7%D0%B0%D0%B9%D0%BD%D0%B0%20%D1%8D%D0%BA%D0%BE%D0%BD%D0%BE%D0%BC%D0%B8%D0%BA%D0%B8%20%D0%B8%20%D0%BF%D1%80%D0%B0%D0%B2%D0%B0%20%D0%BC%D0%B0%D1%85%D0%B0%D1%87%D0%BA%D0%B0%D0%BB%D0%B0&amp;source=wizbiz_new_map_single&amp;z=14&amp;ll=47.457981%2C42.995671&amp;sctx=CAAAAAEAoHB2a5nAR0C9APvo1H1FQBl2GJP%2BXtI%2F6X3ja88swz8CAAAAAQIBAAAAAAAAAAE31U%2BDQO%2BHpxwAAAABAACAPwAAAAAAAAAA&amp;oid=1019531767&amp;ol=biz" TargetMode="External"/><Relationship Id="rId2" Type="http://schemas.openxmlformats.org/officeDocument/2006/relationships/hyperlink" Target="http://www.vsekolledzhi.ru/kolledzh/kolledzh-dizayna-i-turizm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zturteh.ru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dizayn/" TargetMode="External"/><Relationship Id="rId2" Type="http://schemas.openxmlformats.org/officeDocument/2006/relationships/hyperlink" Target="http://www.vsekolledzhi.ru/kolledzh/kolledzh-dizayna-i-turizm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prikladnaya-informatika/" TargetMode="External"/><Relationship Id="rId5" Type="http://schemas.openxmlformats.org/officeDocument/2006/relationships/hyperlink" Target="http://www.vsekolledzhi.ru/kolledzh/city/mahachkala/specialnost/pravo-i-organizaciya-socialnogo-obespecheniya/" TargetMode="External"/><Relationship Id="rId4" Type="http://schemas.openxmlformats.org/officeDocument/2006/relationships/hyperlink" Target="http://www.vsekolledzhi.ru/kolledzh/city/mahachkala/specialnost/ekonomika-i-buhgalterskiy-uchet/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sekolledzhi.ru/kolledzh/mahachkalinskiy-promyshlenno-ekonomicheskiy-tehniku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burenie-neftyanyh-i-gazovyh-skvazhin/" TargetMode="External"/><Relationship Id="rId2" Type="http://schemas.openxmlformats.org/officeDocument/2006/relationships/hyperlink" Target="http://www.vsekolledzhi.ru/kolledzh/mahachkalinskiy-promyshlenno-ekonomicheskiy-tehniku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ekolledzhi.ru/kolledzh/city/mahachkala/specialnost/finansy/" TargetMode="External"/><Relationship Id="rId4" Type="http://schemas.openxmlformats.org/officeDocument/2006/relationships/hyperlink" Target="http://www.vsekolledzhi.ru/kolledzh/city/mahachkala/specialnost/ekonomika-i-buhgalterskiy-uchet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informacionnye-sistemy/" TargetMode="External"/><Relationship Id="rId2" Type="http://schemas.openxmlformats.org/officeDocument/2006/relationships/hyperlink" Target="http://www.vsekolledzhi.ru/kolledzh/mahachkalinskiy-promyshlenno-ekonomicheskiy-tehniku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zemelno-imuschestvennye-otnosheniya/" TargetMode="External"/><Relationship Id="rId5" Type="http://schemas.openxmlformats.org/officeDocument/2006/relationships/hyperlink" Target="http://www.vsekolledzhi.ru/kolledzh/city/mahachkala/specialnost/razrabotka-i-ekspluataciya-neftyanyh-i-gazovyh-mestorozhdeniy/" TargetMode="External"/><Relationship Id="rId4" Type="http://schemas.openxmlformats.org/officeDocument/2006/relationships/hyperlink" Target="http://www.vsekolledzhi.ru/kolledzh/city/mahachkala/specialnost/kompyuternye-seti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maps/?text=%D1%80%D0%B5%D1%81%D0%BF%D1%83%D0%B1%D0%BB%D0%B8%D0%BA%D0%B0%D0%BD%D1%81%D0%BA%D0%B8%D0%B9%20%D1%81%D1%82%D1%80%D0%BE%D0%B8%D1%82%D0%B5%D0%BB%D1%8C%D0%BD%D1%8B%D0%B9%20%D0%BA%D0%BE%D0%BB%D0%BB%D0%B5%D0%B4%D0%B6%201%20%D0%BC%D0%B0%D1%85%D0%B0%D1%87%D0%BA%D0%B0%D0%BB%D0%B0%20%D1%81%D0%B0%D0%B9%D1%82&amp;source=wizbiz_new_map_single&amp;z=14&amp;ll=47.441899%2C42.978681&amp;sctx=CAAAAAEAoHB2a5nAR0C9APvo1H1FQBl2GJP%2BXtI%2F6X3ja88swz8CAAAAAQIBAAAAAAAAAAG4cJlCTbGdtxwAAAABAACAPwAAAAAAAAAA&amp;oid=107464300080&amp;ol=biz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elektromehanik-po-torgovomu-i-holodilnomu-oborudovaniyu/" TargetMode="External"/><Relationship Id="rId2" Type="http://schemas.openxmlformats.org/officeDocument/2006/relationships/hyperlink" Target="http://www.vsekolledzhi.ru/kolledzh/city/mahachkala/specialnost/avtomehani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ekolledzhi.ru/kolledzh/city/mahachkala/specialnost/master-otdelochnyh-stroitelnyh-rabot/" TargetMode="External"/><Relationship Id="rId4" Type="http://schemas.openxmlformats.org/officeDocument/2006/relationships/hyperlink" Target="http://www.vsekolledzhi.ru/kolledzh/city/mahachkala/specialnost/master-obschestroitelnyh-rabot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mladshaya-medicinskaya-sestra-po-uhodu-za-bolnymi/" TargetMode="External"/><Relationship Id="rId2" Type="http://schemas.openxmlformats.org/officeDocument/2006/relationships/hyperlink" Target="http://www.vsekolledzhi.ru/kolledzh/city/mahachkala/specialnost/master-stolyarno-plotnichnyh-i-parketnyh-rabo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svarschik/" TargetMode="External"/><Relationship Id="rId5" Type="http://schemas.openxmlformats.org/officeDocument/2006/relationships/hyperlink" Target="http://www.vsekolledzhi.ru/kolledzh/city/mahachkala/specialnost/povar-konditer/" TargetMode="External"/><Relationship Id="rId4" Type="http://schemas.openxmlformats.org/officeDocument/2006/relationships/hyperlink" Target="http://www.vsekolledzhi.ru/kolledzh/city/mahachkala/specialnost/portnoy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4;&#1072;&#1076;&#1082;.&#1088;&#1092;/" TargetMode="External"/><Relationship Id="rId2" Type="http://schemas.openxmlformats.org/officeDocument/2006/relationships/hyperlink" Target="https://yandex.ru/maps/?text=%D1%80%D0%B5%D1%81%D0%BF%D1%83%D0%B1%D0%BB%D0%B8%D0%BA%D0%B0%D0%BD%D1%81%D0%BA%D0%B8%D0%B9%20%D0%B0%D0%B2%D1%82%D0%BE%D0%BC%D0%BE%D0%B1%D0%B8%D0%BB%D1%8C%D0%BD%D0%BE-%D0%B4%D0%BE%D1%80%D0%BE%D0%B6%D0%BD%D1%8B%D0%B9%20%D0%BA%D0%BE%D0%BB%D0%BB%D0%B5%D0%B4%D0%B6%20%D0%BC%D0%B0%D1%85%D0%B0%D1%87%D0%BA%D0%B0%D0%BB%D0%B0&amp;source=wizbiz_new_map_single&amp;z=14&amp;ll=47.473070%2C42.983562&amp;sctx=CAAAAAIAoHB2a5nAR0C9APvo1H1FQBl2GJP%2BXtI%2F6X3ja88swz8CAAAAAQIBAAAAAAAAAAFCQ4AmKoEhjxwAAAABAACAPwAAAAAAAAAA&amp;oid=1203358059&amp;ol=biz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organizaciya-perevozok-i-upravlenie-na-transporte/" TargetMode="External"/><Relationship Id="rId2" Type="http://schemas.openxmlformats.org/officeDocument/2006/relationships/hyperlink" Target="http://www.vsekolledzhi.ru/kolledzh/city/mahachkala/specialnost/ekonomika-i-buhgalterskiy-uch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sekolledzhi.ru/kolledzh/city/mahachkala/specialnost/pravo-i-organizaciya-socialnogo-obespecheniya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stroitelstvo-i-ekspluataciya-avtomobilnyh-dorog-i-aerodromov/" TargetMode="External"/><Relationship Id="rId2" Type="http://schemas.openxmlformats.org/officeDocument/2006/relationships/hyperlink" Target="http://www.vsekolledzhi.ru/kolledzh/city/mahachkala/specialnost/programmirovanie-v-kompyuternyh-sistema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sekolledzhi.ru/kolledzh/city/mahachkala/specialnost/tehnicheskoe-obsluzhivanie-i-remont-avtomobilnogo-transporta/" TargetMode="External"/><Relationship Id="rId4" Type="http://schemas.openxmlformats.org/officeDocument/2006/relationships/hyperlink" Target="http://www.vsekolledzhi.ru/kolledzh/city/mahachkala/specialnost/stroitelstvo-i-ekspluataciya-zdaniy-i-sooruzheniy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mk.su/" TargetMode="External"/><Relationship Id="rId2" Type="http://schemas.openxmlformats.org/officeDocument/2006/relationships/hyperlink" Target="https://yandex.ru/maps/?text=%D0%94%D0%B0%D0%B3%D0%B5%D1%81%D1%82%D0%B0%D0%BD%D1%81%D0%BA%D0%B8%D0%B9%20%D0%B1%D0%B0%D0%B7%D0%BE%D0%B2%D1%8B%D0%B9%20%D0%BC%D0%B5%D0%B4%D0%B8%D1%86%D0%B8%D0%BD%D1%81%D0%BA%D0%B8%D0%B9%20%D0%BA%D0%BE%D0%BB%D0%BB%D0%B5%D0%B4%D0%B6%20%D0%B8%D0%BC.%20%D0%A0.%D0%9F.%20%D0%90%D1%81%D0%BA%D0%B5%D1%80%D1%85%D0%B0%D0%BD%D0%BE%D0%B2%D0%B0&amp;source=wizbiz_new_map_single&amp;z=14&amp;ll=47.495483%2C42.965191&amp;sctx=CAAAAAEAoHB2a5nAR0C9APvo1H1FQBl2GJP%2BXtI%2F6X3ja88swz8CAAAAAQIBAAAAAAAAAAHSp%2FUkSKWVnhwAAAABAACAPwAAAAAAAAAA&amp;oid=1075677149&amp;ol=biz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ekolledzhi.ru/kolledzh/city/mahachkala/specialnost/farmaciya/" TargetMode="External"/><Relationship Id="rId7" Type="http://schemas.openxmlformats.org/officeDocument/2006/relationships/hyperlink" Target="http://www.vsekolledzhi.ru/kolledzh/city/mahachkala/specialnost/stomatologiya-ortopedicheskaya/" TargetMode="External"/><Relationship Id="rId2" Type="http://schemas.openxmlformats.org/officeDocument/2006/relationships/hyperlink" Target="http://www.vsekolledzhi.ru/kolledzh/city/mahachkala/specialnost/akusherskoe-del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sekolledzhi.ru/kolledzh/city/mahachkala/specialnost/sestrinskoe-delo/" TargetMode="External"/><Relationship Id="rId5" Type="http://schemas.openxmlformats.org/officeDocument/2006/relationships/hyperlink" Target="http://www.vsekolledzhi.ru/kolledzh/city/mahachkala/specialnost/lechebnoe-delo/" TargetMode="External"/><Relationship Id="rId4" Type="http://schemas.openxmlformats.org/officeDocument/2006/relationships/hyperlink" Target="http://www.vsekolledzhi.ru/kolledzh/city/mahachkala/specialnost/laboratornaya-diagnostik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134076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Труд избавляет нас</a:t>
            </a: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 трех великих зол:</a:t>
            </a: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Скуки, порока и нужды.</a:t>
            </a:r>
          </a:p>
          <a:p>
            <a:pPr algn="r">
              <a:lnSpc>
                <a:spcPct val="80000"/>
              </a:lnSpc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Вольтер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3309" y="1181906"/>
            <a:ext cx="68407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МИР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профессий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1191619153_xakep_lv_ss380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090" y="3140968"/>
            <a:ext cx="2240646" cy="307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max_soz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8"/>
            <a:ext cx="2275706" cy="339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462bd866fc4e432e1c6a898079933e28_bi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4998"/>
          <a:stretch>
            <a:fillRect/>
          </a:stretch>
        </p:blipFill>
        <p:spPr bwMode="auto">
          <a:xfrm>
            <a:off x="179512" y="260648"/>
            <a:ext cx="2218556" cy="2218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97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7815262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3600" dirty="0"/>
              <a:t>Человек – знаковая система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924800" cy="4203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Объединяет людей, объектом труда которых является устная и письменная речь, цифры, химические и физические знаки, символы, ноты, схемы, карты, графики и т.п. (программист, машинистка, чертежник, оператор ЭВМ, экономист, бухгалтер, печатник).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1268" y="5491451"/>
            <a:ext cx="277800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Приведи свои примеры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4877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7815262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3600" dirty="0"/>
              <a:t>Человек – художественный образ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9138"/>
            <a:ext cx="7924800" cy="4030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Включает занятия, связанные с различными видами искусства – прикладного, изобразительного, музыкального, литературного, театрального (артист, писатель, гравер, архитектор, фотограф, музыкант, модельер, дизайнер).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8621" y="5692026"/>
            <a:ext cx="277800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Приведи свои примеры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006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Кому нужны эти предметы?</a:t>
            </a:r>
            <a:endParaRPr lang="ru-RU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3" y="1857375"/>
            <a:ext cx="4146550" cy="437038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5" name="Рисунок 4" descr="2d883dc9e66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857375"/>
            <a:ext cx="3517900" cy="435768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2396341"/>
      </p:ext>
    </p:extLst>
  </p:cSld>
  <p:clrMapOvr>
    <a:masterClrMapping/>
  </p:clrMapOvr>
  <p:transition advTm="30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38" y="188640"/>
            <a:ext cx="749935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Угадай профессию.</a:t>
            </a:r>
            <a:endParaRPr lang="ru-RU" sz="5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Рисунок 4" descr="2696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14688"/>
            <a:ext cx="428625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30aca331c37f7d3a8c7a87f67a90ff5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500188"/>
            <a:ext cx="342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748892547"/>
      </p:ext>
    </p:extLst>
  </p:cSld>
  <p:clrMapOvr>
    <a:masterClrMapping/>
  </p:clrMapOvr>
  <p:transition advTm="304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1052513"/>
            <a:ext cx="7499350" cy="1217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02009" y="1916832"/>
            <a:ext cx="763284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00B050"/>
                </a:solidFill>
                <a:latin typeface="Corbel" pitchFamily="34" charset="0"/>
              </a:rPr>
              <a:t>Тяжело </a:t>
            </a:r>
            <a:r>
              <a:rPr lang="ru-RU" sz="3600" b="1" dirty="0">
                <a:solidFill>
                  <a:srgbClr val="00B050"/>
                </a:solidFill>
                <a:latin typeface="Corbel" pitchFamily="34" charset="0"/>
              </a:rPr>
              <a:t>тому, кто от работы бежит.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8731" y="891636"/>
            <a:ext cx="6288837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Назови известные тебе пословицы о труде и профессии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996952"/>
            <a:ext cx="763284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Corbel" pitchFamily="34" charset="0"/>
              </a:rPr>
              <a:t>Труд кормит и одевает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005064"/>
            <a:ext cx="763284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Corbel" pitchFamily="34" charset="0"/>
              </a:rPr>
              <a:t>Кто любит трудиться, тому без дела     не сидится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06338630"/>
      </p:ext>
    </p:extLst>
  </p:cSld>
  <p:clrMapOvr>
    <a:masterClrMapping/>
  </p:clrMapOvr>
  <p:transition advTm="379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919" y="5363773"/>
            <a:ext cx="7499350" cy="1217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  <a:t>Это труд, который люди себе выбирают на всю жизнь.</a:t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4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Рисунок 3" descr="r-n-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36712"/>
            <a:ext cx="3240360" cy="43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14213" y="158128"/>
            <a:ext cx="6589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Что такое профессия?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06338630"/>
      </p:ext>
    </p:extLst>
  </p:cSld>
  <p:clrMapOvr>
    <a:masterClrMapping/>
  </p:clrMapOvr>
  <p:transition advTm="379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900" b="1" i="1" dirty="0" smtClean="0">
                <a:solidFill>
                  <a:srgbClr val="FF0000"/>
                </a:solidFill>
              </a:rPr>
              <a:t>Специальности </a:t>
            </a:r>
            <a:r>
              <a:rPr lang="ru-RU" sz="4900" b="1" i="1" dirty="0" smtClean="0">
                <a:solidFill>
                  <a:srgbClr val="FF0000"/>
                </a:solidFill>
              </a:rPr>
              <a:t>после 9 классов.</a:t>
            </a:r>
            <a:r>
              <a:rPr lang="ru-RU" sz="4900" b="1" dirty="0" smtClean="0">
                <a:solidFill>
                  <a:srgbClr val="FF0000"/>
                </a:solidFill>
              </a:rPr>
              <a:t/>
            </a:r>
            <a:br>
              <a:rPr lang="ru-RU" sz="4900" b="1" dirty="0" smtClean="0">
                <a:solidFill>
                  <a:srgbClr val="FF0000"/>
                </a:solidFill>
              </a:rPr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hlinkClick r:id="rId2"/>
              </a:rPr>
              <a:t>Автомеханик</a:t>
            </a:r>
            <a:endParaRPr lang="ru-RU" dirty="0" smtClean="0"/>
          </a:p>
          <a:p>
            <a:r>
              <a:rPr lang="ru-RU" b="1" dirty="0" smtClean="0">
                <a:hlinkClick r:id="rId3"/>
              </a:rPr>
              <a:t>Актерское </a:t>
            </a:r>
            <a:r>
              <a:rPr lang="ru-RU" b="1" dirty="0" smtClean="0">
                <a:hlinkClick r:id="rId3"/>
              </a:rPr>
              <a:t>искусство</a:t>
            </a:r>
            <a:endParaRPr lang="ru-RU" dirty="0" smtClean="0"/>
          </a:p>
          <a:p>
            <a:r>
              <a:rPr lang="ru-RU" b="1" dirty="0" smtClean="0">
                <a:hlinkClick r:id="rId4"/>
              </a:rPr>
              <a:t>Библиотековедение</a:t>
            </a:r>
            <a:endParaRPr lang="ru-RU" dirty="0" smtClean="0"/>
          </a:p>
          <a:p>
            <a:r>
              <a:rPr lang="ru-RU" b="1" dirty="0" smtClean="0">
                <a:hlinkClick r:id="rId5"/>
              </a:rPr>
              <a:t>Бурение нефтяных и газовых </a:t>
            </a:r>
            <a:r>
              <a:rPr lang="ru-RU" b="1" dirty="0" smtClean="0">
                <a:hlinkClick r:id="rId5"/>
              </a:rPr>
              <a:t>скважин</a:t>
            </a:r>
            <a:endParaRPr lang="ru-RU" dirty="0" smtClean="0"/>
          </a:p>
          <a:p>
            <a:r>
              <a:rPr lang="ru-RU" b="1" dirty="0" smtClean="0">
                <a:hlinkClick r:id="rId6"/>
              </a:rPr>
              <a:t>Дизайн</a:t>
            </a:r>
            <a:endParaRPr lang="ru-RU" dirty="0" smtClean="0"/>
          </a:p>
          <a:p>
            <a:r>
              <a:rPr lang="ru-RU" b="1" dirty="0" smtClean="0">
                <a:hlinkClick r:id="rId7"/>
              </a:rPr>
              <a:t>Земельно-имущественные </a:t>
            </a:r>
            <a:r>
              <a:rPr lang="ru-RU" b="1" dirty="0" smtClean="0">
                <a:hlinkClick r:id="rId7"/>
              </a:rPr>
              <a:t>отношения</a:t>
            </a:r>
            <a:endParaRPr lang="ru-RU" dirty="0" smtClean="0"/>
          </a:p>
          <a:p>
            <a:r>
              <a:rPr lang="ru-RU" b="1" dirty="0" smtClean="0">
                <a:hlinkClick r:id="rId8"/>
              </a:rPr>
              <a:t>Инструментальное </a:t>
            </a:r>
            <a:r>
              <a:rPr lang="ru-RU" b="1" dirty="0" smtClean="0">
                <a:hlinkClick r:id="rId8"/>
              </a:rPr>
              <a:t>исполнительство</a:t>
            </a:r>
            <a:endParaRPr lang="ru-RU" dirty="0" smtClean="0"/>
          </a:p>
          <a:p>
            <a:r>
              <a:rPr lang="ru-RU" b="1" dirty="0" smtClean="0">
                <a:hlinkClick r:id="rId9"/>
              </a:rPr>
              <a:t>Информационные </a:t>
            </a:r>
            <a:r>
              <a:rPr lang="ru-RU" b="1" dirty="0" smtClean="0">
                <a:hlinkClick r:id="rId9"/>
              </a:rPr>
              <a:t>системы</a:t>
            </a:r>
            <a:endParaRPr lang="ru-RU" dirty="0" smtClean="0"/>
          </a:p>
          <a:p>
            <a:r>
              <a:rPr lang="ru-RU" b="1" dirty="0" smtClean="0">
                <a:hlinkClick r:id="rId10"/>
              </a:rPr>
              <a:t>Компьютерные </a:t>
            </a:r>
            <a:r>
              <a:rPr lang="ru-RU" b="1" dirty="0" smtClean="0">
                <a:hlinkClick r:id="rId10"/>
              </a:rPr>
              <a:t>сети</a:t>
            </a:r>
            <a:endParaRPr lang="ru-RU" dirty="0" smtClean="0"/>
          </a:p>
          <a:p>
            <a:r>
              <a:rPr lang="ru-RU" b="1" dirty="0" smtClean="0">
                <a:hlinkClick r:id="rId11"/>
              </a:rPr>
              <a:t>Конструирование, моделирование и технология швейных </a:t>
            </a:r>
            <a:r>
              <a:rPr lang="ru-RU" b="1" dirty="0" smtClean="0">
                <a:hlinkClick r:id="rId11"/>
              </a:rPr>
              <a:t>изделий</a:t>
            </a:r>
            <a:endParaRPr lang="ru-RU" dirty="0" smtClean="0"/>
          </a:p>
          <a:p>
            <a:r>
              <a:rPr lang="ru-RU" b="1" dirty="0" smtClean="0">
                <a:hlinkClick r:id="rId12"/>
              </a:rPr>
              <a:t>Мастер общестроительных работ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Специальности после 9 классов.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hlinkClick r:id="rId2"/>
              </a:rPr>
              <a:t>Мастер отделочных строительных работ</a:t>
            </a:r>
            <a:endParaRPr lang="ru-RU" dirty="0" smtClean="0"/>
          </a:p>
          <a:p>
            <a:r>
              <a:rPr lang="ru-RU" b="1" dirty="0" smtClean="0">
                <a:hlinkClick r:id="rId3"/>
              </a:rPr>
              <a:t>Мастер столярно-плотничных и паркетных работ</a:t>
            </a:r>
            <a:endParaRPr lang="ru-RU" dirty="0" smtClean="0"/>
          </a:p>
          <a:p>
            <a:r>
              <a:rPr lang="ru-RU" b="1" dirty="0" smtClean="0">
                <a:hlinkClick r:id="rId4"/>
              </a:rPr>
              <a:t>Музыкальное образование</a:t>
            </a:r>
            <a:endParaRPr lang="ru-RU" dirty="0" smtClean="0"/>
          </a:p>
          <a:p>
            <a:r>
              <a:rPr lang="ru-RU" b="1" dirty="0" smtClean="0">
                <a:hlinkClick r:id="rId5"/>
              </a:rPr>
              <a:t>Народное художественное творчество</a:t>
            </a:r>
            <a:endParaRPr lang="ru-RU" dirty="0" smtClean="0"/>
          </a:p>
          <a:p>
            <a:r>
              <a:rPr lang="ru-RU" b="1" dirty="0" smtClean="0">
                <a:hlinkClick r:id="rId6"/>
              </a:rPr>
              <a:t>Организация перевозок и управление на транспорте</a:t>
            </a:r>
            <a:endParaRPr lang="ru-RU" dirty="0" smtClean="0"/>
          </a:p>
          <a:p>
            <a:r>
              <a:rPr lang="ru-RU" b="1" dirty="0" smtClean="0">
                <a:hlinkClick r:id="rId7"/>
              </a:rPr>
              <a:t>Повар, кондитер</a:t>
            </a:r>
            <a:endParaRPr lang="ru-RU" dirty="0" smtClean="0"/>
          </a:p>
          <a:p>
            <a:r>
              <a:rPr lang="ru-RU" b="1" dirty="0" smtClean="0">
                <a:hlinkClick r:id="rId8"/>
              </a:rPr>
              <a:t>Портной</a:t>
            </a:r>
            <a:endParaRPr lang="ru-RU" dirty="0" smtClean="0"/>
          </a:p>
          <a:p>
            <a:r>
              <a:rPr lang="ru-RU" b="1" dirty="0" smtClean="0">
                <a:hlinkClick r:id="rId9"/>
              </a:rPr>
              <a:t>Право и организация социального обеспечения</a:t>
            </a:r>
            <a:endParaRPr lang="ru-RU" dirty="0" smtClean="0"/>
          </a:p>
          <a:p>
            <a:r>
              <a:rPr lang="ru-RU" b="1" dirty="0" smtClean="0">
                <a:hlinkClick r:id="rId10"/>
              </a:rPr>
              <a:t>Прикладная информатика</a:t>
            </a:r>
            <a:endParaRPr lang="ru-RU" dirty="0" smtClean="0"/>
          </a:p>
          <a:p>
            <a:r>
              <a:rPr lang="ru-RU" b="1" dirty="0" smtClean="0">
                <a:hlinkClick r:id="rId11"/>
              </a:rPr>
              <a:t>Программирование в компьютерных системах</a:t>
            </a:r>
            <a:endParaRPr lang="ru-RU" dirty="0" smtClean="0"/>
          </a:p>
          <a:p>
            <a:r>
              <a:rPr lang="ru-RU" b="1" dirty="0" smtClean="0">
                <a:hlinkClick r:id="rId12"/>
              </a:rPr>
              <a:t>Разработка и эксплуатация нефтяных и газовых месторождений</a:t>
            </a:r>
            <a:endParaRPr lang="ru-RU" dirty="0" smtClean="0"/>
          </a:p>
          <a:p>
            <a:r>
              <a:rPr lang="ru-RU" b="1" dirty="0" smtClean="0">
                <a:hlinkClick r:id="rId13"/>
              </a:rPr>
              <a:t>Сварщик</a:t>
            </a:r>
            <a:endParaRPr lang="ru-RU" dirty="0" smtClean="0"/>
          </a:p>
          <a:p>
            <a:r>
              <a:rPr lang="ru-RU" b="1" dirty="0" smtClean="0">
                <a:hlinkClick r:id="rId14"/>
              </a:rPr>
              <a:t>Сестринское </a:t>
            </a:r>
            <a:r>
              <a:rPr lang="ru-RU" b="1" dirty="0" smtClean="0">
                <a:hlinkClick r:id="rId14"/>
              </a:rPr>
              <a:t>дело</a:t>
            </a:r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Специальности после 9 классов.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hlinkClick r:id="rId2"/>
              </a:rPr>
              <a:t>Сети связи и системы коммутации</a:t>
            </a:r>
            <a:endParaRPr lang="ru-RU" sz="2000" dirty="0" smtClean="0"/>
          </a:p>
          <a:p>
            <a:r>
              <a:rPr lang="ru-RU" sz="2000" b="1" dirty="0" smtClean="0">
                <a:hlinkClick r:id="rId3"/>
              </a:rPr>
              <a:t>Сольное и хоровое народное пение</a:t>
            </a:r>
            <a:endParaRPr lang="ru-RU" sz="2000" dirty="0" smtClean="0"/>
          </a:p>
          <a:p>
            <a:r>
              <a:rPr lang="ru-RU" sz="2000" b="1" dirty="0" smtClean="0">
                <a:hlinkClick r:id="rId4"/>
              </a:rPr>
              <a:t>Социально-культурная деятельность</a:t>
            </a:r>
            <a:endParaRPr lang="ru-RU" sz="2000" dirty="0" smtClean="0"/>
          </a:p>
          <a:p>
            <a:r>
              <a:rPr lang="ru-RU" sz="2000" b="1" dirty="0" smtClean="0">
                <a:hlinkClick r:id="rId5"/>
              </a:rPr>
              <a:t>Строительство и эксплуатация автомобильных дорог и аэродромов</a:t>
            </a:r>
            <a:endParaRPr lang="ru-RU" sz="2000" dirty="0" smtClean="0"/>
          </a:p>
          <a:p>
            <a:r>
              <a:rPr lang="ru-RU" sz="2000" b="1" dirty="0" smtClean="0">
                <a:hlinkClick r:id="rId6"/>
              </a:rPr>
              <a:t>Строительство и эксплуатация зданий и сооружений</a:t>
            </a:r>
            <a:endParaRPr lang="ru-RU" sz="2000" dirty="0" smtClean="0"/>
          </a:p>
          <a:p>
            <a:r>
              <a:rPr lang="ru-RU" sz="2000" b="1" dirty="0" smtClean="0">
                <a:hlinkClick r:id="rId7"/>
              </a:rPr>
              <a:t>Техническая эксплуатация и обслуживание электрического и электромеханического оборудования</a:t>
            </a:r>
            <a:endParaRPr lang="ru-RU" sz="2000" dirty="0" smtClean="0"/>
          </a:p>
          <a:p>
            <a:r>
              <a:rPr lang="ru-RU" sz="2000" b="1" dirty="0" smtClean="0">
                <a:hlinkClick r:id="rId8"/>
              </a:rPr>
              <a:t>Техническое обслуживание и ремонт автомобильного транспорта</a:t>
            </a:r>
            <a:endParaRPr lang="ru-RU" sz="2000" dirty="0" smtClean="0"/>
          </a:p>
          <a:p>
            <a:r>
              <a:rPr lang="ru-RU" sz="2000" b="1" dirty="0" smtClean="0">
                <a:hlinkClick r:id="rId9"/>
              </a:rPr>
              <a:t>Техническое обслуживание и ремонт радиоэлектронной техники</a:t>
            </a:r>
            <a:endParaRPr lang="ru-RU" sz="2000" dirty="0" smtClean="0"/>
          </a:p>
          <a:p>
            <a:r>
              <a:rPr lang="ru-RU" sz="2000" b="1" dirty="0" smtClean="0">
                <a:hlinkClick r:id="rId10"/>
              </a:rPr>
              <a:t>Финансы</a:t>
            </a:r>
            <a:endParaRPr lang="ru-RU" sz="2000" dirty="0" smtClean="0"/>
          </a:p>
          <a:p>
            <a:r>
              <a:rPr lang="ru-RU" sz="2000" b="1" dirty="0" smtClean="0">
                <a:hlinkClick r:id="rId11"/>
              </a:rPr>
              <a:t>Экономика и бухгалтерский учет</a:t>
            </a:r>
            <a:endParaRPr lang="ru-RU" sz="2000" dirty="0" smtClean="0"/>
          </a:p>
          <a:p>
            <a:r>
              <a:rPr lang="ru-RU" sz="2000" b="1" dirty="0" smtClean="0"/>
              <a:t>Электромеханик по торговому и холодильному </a:t>
            </a:r>
            <a:r>
              <a:rPr lang="ru-RU" sz="2000" b="1" dirty="0" smtClean="0"/>
              <a:t>оборудованию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Республиканский строительный колледж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Адрес</a:t>
            </a:r>
            <a:r>
              <a:rPr lang="ru-RU" dirty="0" err="1" smtClean="0">
                <a:hlinkClick r:id="rId3"/>
              </a:rPr>
              <a:t>Россия</a:t>
            </a:r>
            <a:r>
              <a:rPr lang="ru-RU" dirty="0" smtClean="0">
                <a:hlinkClick r:id="rId3"/>
              </a:rPr>
              <a:t>, Республика Дагестан, Махачкала, улица Пржевальского, 38А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8722 60‑33-22, +7 8722 </a:t>
            </a:r>
            <a:r>
              <a:rPr lang="ru-RU" dirty="0" smtClean="0"/>
              <a:t>60‑32-07</a:t>
            </a:r>
            <a:endParaRPr lang="ru-RU" dirty="0" smtClean="0"/>
          </a:p>
          <a:p>
            <a:r>
              <a:rPr lang="ru-RU" b="1" dirty="0" err="1" smtClean="0"/>
              <a:t>Сайт</a:t>
            </a:r>
            <a:r>
              <a:rPr lang="ru-RU" dirty="0" err="1" smtClean="0">
                <a:hlinkClick r:id="rId4"/>
              </a:rPr>
              <a:t>ksdrd.ru</a:t>
            </a:r>
            <a:endParaRPr lang="ru-RU" dirty="0" smtClean="0"/>
          </a:p>
          <a:p>
            <a:r>
              <a:rPr lang="ru-RU" b="1" dirty="0" smtClean="0"/>
              <a:t>Открыто  </a:t>
            </a:r>
            <a:r>
              <a:rPr lang="ru-RU" dirty="0" err="1" smtClean="0"/>
              <a:t>пн-пт</a:t>
            </a:r>
            <a:r>
              <a:rPr lang="ru-RU" dirty="0" smtClean="0"/>
              <a:t> </a:t>
            </a:r>
            <a:r>
              <a:rPr lang="ru-RU" dirty="0" smtClean="0"/>
              <a:t>8:00–18:00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Профессия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  это род деятельности, связанный с определенной областью общественного производства.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Как область приложения физических и духовных сил, профессия требует от человека подготовки, соответствующих знаний, умений, навыков.(учитель, врач…)</a:t>
            </a:r>
            <a:endParaRPr lang="ru-RU" dirty="0"/>
          </a:p>
        </p:txBody>
      </p:sp>
      <p:pic>
        <p:nvPicPr>
          <p:cNvPr id="5" name="Рисунок 4" descr="proda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53"/>
            <a:ext cx="2311301" cy="173551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2027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/>
            </a:r>
            <a:br>
              <a:rPr lang="ru-RU" b="1" dirty="0" smtClean="0">
                <a:hlinkClick r:id="rId2"/>
              </a:rPr>
            </a:br>
            <a:r>
              <a:rPr lang="ru-RU" b="1" dirty="0" smtClean="0">
                <a:hlinkClick r:id="rId2"/>
              </a:rPr>
              <a:t/>
            </a:r>
            <a:br>
              <a:rPr lang="ru-RU" b="1" dirty="0" smtClean="0">
                <a:hlinkClick r:id="rId2"/>
              </a:rPr>
            </a:br>
            <a:r>
              <a:rPr lang="ru-RU" b="1" dirty="0" smtClean="0">
                <a:hlinkClick r:id="rId2"/>
              </a:rPr>
              <a:t>Республиканский </a:t>
            </a:r>
            <a:r>
              <a:rPr lang="ru-RU" b="1" dirty="0" smtClean="0">
                <a:hlinkClick r:id="rId2"/>
              </a:rPr>
              <a:t>строительный колледж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Автомеханик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Электромеханик по торговому и холодильному оборудованию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Мастер общестроительных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Мастер отделочных строительных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Республиканский строительный колледж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hlinkClick r:id="rId3"/>
              </a:rPr>
              <a:t>Мастер столярно-плотничных и паркетных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Младшая медицинская сестра по уходу за больными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Портной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Повар, кондитер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7"/>
              </a:rPr>
              <a:t>Сварщик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Дагестанский колледж культуры и искусств им. Б. </a:t>
            </a:r>
            <a:r>
              <a:rPr lang="ru-RU" b="1" dirty="0" err="1" smtClean="0">
                <a:hlinkClick r:id="rId2"/>
              </a:rPr>
              <a:t>Мурадовой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Адрес    </a:t>
            </a:r>
            <a:r>
              <a:rPr lang="ru-RU" dirty="0" smtClean="0">
                <a:hlinkClick r:id="rId3"/>
              </a:rPr>
              <a:t>Россия</a:t>
            </a:r>
            <a:r>
              <a:rPr lang="ru-RU" dirty="0" smtClean="0">
                <a:hlinkClick r:id="rId3"/>
              </a:rPr>
              <a:t>, Республика Дагестан, Махачкала, улица </a:t>
            </a:r>
            <a:r>
              <a:rPr lang="ru-RU" dirty="0" err="1" smtClean="0">
                <a:hlinkClick r:id="rId3"/>
              </a:rPr>
              <a:t>Ирчи</a:t>
            </a:r>
            <a:r>
              <a:rPr lang="ru-RU" dirty="0" smtClean="0">
                <a:hlinkClick r:id="rId3"/>
              </a:rPr>
              <a:t> Казака, 14</a:t>
            </a:r>
            <a:endParaRPr lang="ru-RU" dirty="0" smtClean="0"/>
          </a:p>
          <a:p>
            <a:r>
              <a:rPr lang="ru-RU" b="1" dirty="0" smtClean="0"/>
              <a:t>Сайт   </a:t>
            </a:r>
            <a:r>
              <a:rPr lang="ru-RU" dirty="0" err="1" smtClean="0">
                <a:hlinkClick r:id="rId4"/>
              </a:rPr>
              <a:t>dkki.ru</a:t>
            </a:r>
            <a:endParaRPr lang="ru-RU" dirty="0" smtClean="0"/>
          </a:p>
          <a:p>
            <a:r>
              <a:rPr lang="ru-RU" b="1" dirty="0" smtClean="0"/>
              <a:t>Открыто  </a:t>
            </a:r>
            <a:r>
              <a:rPr lang="ru-RU" dirty="0" err="1" smtClean="0"/>
              <a:t>пн-пт</a:t>
            </a:r>
            <a:r>
              <a:rPr lang="ru-RU" dirty="0" smtClean="0"/>
              <a:t> </a:t>
            </a:r>
            <a:r>
              <a:rPr lang="ru-RU" dirty="0" smtClean="0"/>
              <a:t>8:01–18:00; </a:t>
            </a:r>
            <a:r>
              <a:rPr lang="ru-RU" dirty="0" err="1" smtClean="0"/>
              <a:t>сб</a:t>
            </a:r>
            <a:r>
              <a:rPr lang="ru-RU" dirty="0" smtClean="0"/>
              <a:t> 8:01–15:00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Дагестанский колледж культуры и искусств им. Б. </a:t>
            </a:r>
            <a:r>
              <a:rPr lang="ru-RU" b="1" dirty="0" err="1" smtClean="0">
                <a:hlinkClick r:id="rId2"/>
              </a:rPr>
              <a:t>Мурадовой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Специальности колледжа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Актерское искусство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Актер, преподаватель,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Актер, преподаватель,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11 классов, 3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Библиотековедение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Библиотекарь, заочно,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Библиотекарь, заочно, на базе 11 классов, 2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Инструментальное исполнительство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Артист, преподаватель, концертмейстер,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Артист, преподаватель, концертмейстер,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11 классов, 3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Музыкальное образование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Учитель музыки, музыкальный руководитель, заочно, на базе 9 классов, 4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Учитель музыки, музыкальный руководитель, заочно, на базе 11 классов, 3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Народное художественное творчество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Руководитель любительского творческого коллектива, преподаватель,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Руководитель любительского творческого коллектива, преподаватель,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11 классов, 3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Социально-культурная деятельность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Организатор социально-культурной деятельности,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9 классов, 2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Организатор социально-культурной деятельности,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11 классов, 1 год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Организатор социально-культурной деятельности, заочно,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Организатор социально-культурной деятельности, заочно, на базе 11 классов, 2 года 10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Сольное и хоровое народное пение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Артист-вокалист, преподаватель, руководитель народного коллектива,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9 классов, 3 года 10 месяцев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▪ Артист-вокалист, преподаватель, руководитель народного коллектива,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на базе 11 классов, 3 года 10 месяцев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hlinkClick r:id="rId2"/>
              </a:rPr>
              <a:t>Республиканский политехнический колледж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Адрес  </a:t>
            </a:r>
            <a:r>
              <a:rPr lang="ru-RU" dirty="0" smtClean="0">
                <a:hlinkClick r:id="rId3"/>
              </a:rPr>
              <a:t>Россия</a:t>
            </a:r>
            <a:r>
              <a:rPr lang="ru-RU" dirty="0" smtClean="0">
                <a:hlinkClick r:id="rId3"/>
              </a:rPr>
              <a:t>, Республика Дагестан, Махачкала, Студенческий переулок, 3к3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8722 68‑16-03, +7 8722 </a:t>
            </a:r>
            <a:r>
              <a:rPr lang="ru-RU" dirty="0" smtClean="0"/>
              <a:t>68‑16-04</a:t>
            </a:r>
            <a:endParaRPr lang="ru-RU" dirty="0" smtClean="0"/>
          </a:p>
          <a:p>
            <a:r>
              <a:rPr lang="ru-RU" b="1" dirty="0" smtClean="0"/>
              <a:t>Сайт    </a:t>
            </a:r>
            <a:r>
              <a:rPr lang="ru-RU" dirty="0" err="1" smtClean="0">
                <a:hlinkClick r:id="rId4"/>
              </a:rPr>
              <a:t>therpk.ru</a:t>
            </a:r>
            <a:endParaRPr lang="ru-RU" dirty="0" smtClean="0"/>
          </a:p>
          <a:p>
            <a:r>
              <a:rPr lang="ru-RU" b="1" dirty="0" err="1" smtClean="0"/>
              <a:t>Открыто</a:t>
            </a:r>
            <a:r>
              <a:rPr lang="ru-RU" dirty="0" err="1" smtClean="0"/>
              <a:t>пн-пт</a:t>
            </a:r>
            <a:r>
              <a:rPr lang="ru-RU" dirty="0" smtClean="0"/>
              <a:t> 8:30–17:30; </a:t>
            </a:r>
            <a:r>
              <a:rPr lang="ru-RU" dirty="0" err="1" smtClean="0"/>
              <a:t>сб</a:t>
            </a:r>
            <a:r>
              <a:rPr lang="ru-RU" dirty="0" smtClean="0"/>
              <a:t> 8:30–14:00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u="sng" dirty="0" smtClean="0">
                <a:hlinkClick r:id="rId2"/>
              </a:rPr>
              <a:t>Республиканский политехнический колледж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Бурение нефтяных и газовых скважин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нет, платно: есть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нет, платно: есть</a:t>
            </a:r>
            <a:br>
              <a:rPr lang="ru-RU" dirty="0" smtClean="0"/>
            </a:br>
            <a:r>
              <a:rPr lang="ru-RU" dirty="0" smtClean="0"/>
              <a:t>▪ Техник, заочно, на базе 11 классов, 3 года 10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Дизайн</a:t>
            </a:r>
            <a:endParaRPr lang="ru-RU" dirty="0" smtClean="0"/>
          </a:p>
          <a:p>
            <a:r>
              <a:rPr lang="ru-RU" dirty="0" smtClean="0"/>
              <a:t>▪ Дизайнер,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Экономика и бухгалтерский учет</a:t>
            </a:r>
            <a:endParaRPr lang="ru-RU" dirty="0" smtClean="0"/>
          </a:p>
          <a:p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 год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Бухгалтер, заочно, на базе 11 классов, 2 года 10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Конструирование, моделирование и технология швейных изделий</a:t>
            </a:r>
            <a:endParaRPr lang="ru-RU" dirty="0" smtClean="0"/>
          </a:p>
          <a:p>
            <a:r>
              <a:rPr lang="ru-RU" dirty="0" smtClean="0"/>
              <a:t>▪ Конструктор–модельер,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Конструктор–модельер,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hlinkClick r:id="rId2"/>
              </a:rPr>
              <a:t>Республиканский политехнический колледж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>
                <a:hlinkClick r:id="rId3"/>
              </a:rPr>
              <a:t>Право и организация социального обеспечения</a:t>
            </a:r>
            <a:endParaRPr lang="ru-RU" dirty="0" smtClean="0"/>
          </a:p>
          <a:p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10 месяцев, бюджет: нет, платно: есть</a:t>
            </a:r>
            <a:br>
              <a:rPr lang="ru-RU" dirty="0" smtClean="0"/>
            </a:br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 год 10 месяцев, бюджет: нет, платно: есть</a:t>
            </a:r>
            <a:br>
              <a:rPr lang="ru-RU" dirty="0" smtClean="0"/>
            </a:br>
            <a:r>
              <a:rPr lang="ru-RU" dirty="0" smtClean="0"/>
              <a:t>▪ Юрист, заочно, на базе 11 классов, 2 года 10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Прикладная информатика</a:t>
            </a:r>
            <a:endParaRPr lang="ru-RU" dirty="0" smtClean="0"/>
          </a:p>
          <a:p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Программирование в компьютерных системах</a:t>
            </a:r>
            <a:endParaRPr lang="ru-RU" dirty="0" smtClean="0"/>
          </a:p>
          <a:p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Сети связи и системы коммутации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6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заочно, на базе 11 классов, 3 года 6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7"/>
              </a:rPr>
              <a:t>Техническая эксплуатация и обслуживание электрического и электромеханического оборудования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заочно, на базе 11 классов, 3 года 10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8"/>
              </a:rPr>
              <a:t>Техническое обслуживание и ремонт радиоэлектронной техники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есть, платно: 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hlinkClick r:id="rId2"/>
              </a:rPr>
              <a:t>Техникум дизайна, экономики и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Адрес</a:t>
            </a:r>
            <a:r>
              <a:rPr lang="ru-RU" dirty="0" err="1" smtClean="0">
                <a:hlinkClick r:id="rId3"/>
              </a:rPr>
              <a:t>Махачкала</a:t>
            </a:r>
            <a:r>
              <a:rPr lang="ru-RU" dirty="0" smtClean="0">
                <a:hlinkClick r:id="rId3"/>
              </a:rPr>
              <a:t>, ул. А. М. </a:t>
            </a:r>
            <a:r>
              <a:rPr lang="ru-RU" dirty="0" err="1" smtClean="0">
                <a:hlinkClick r:id="rId3"/>
              </a:rPr>
              <a:t>Магомедтагирова</a:t>
            </a:r>
            <a:r>
              <a:rPr lang="ru-RU" dirty="0" smtClean="0">
                <a:hlinkClick r:id="rId3"/>
              </a:rPr>
              <a:t>, 39/2а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+7 872 269‑06-42, +7 872 </a:t>
            </a:r>
            <a:r>
              <a:rPr lang="ru-RU" dirty="0" smtClean="0"/>
              <a:t>269‑35-99</a:t>
            </a:r>
            <a:endParaRPr lang="ru-RU" dirty="0" smtClean="0"/>
          </a:p>
          <a:p>
            <a:r>
              <a:rPr lang="ru-RU" b="1" dirty="0" err="1" smtClean="0"/>
              <a:t>Сайт</a:t>
            </a:r>
            <a:r>
              <a:rPr lang="ru-RU" dirty="0" err="1" smtClean="0">
                <a:hlinkClick r:id="rId4"/>
              </a:rPr>
              <a:t>dizturteh.ru</a:t>
            </a:r>
            <a:endParaRPr lang="ru-RU" dirty="0" smtClean="0"/>
          </a:p>
          <a:p>
            <a:r>
              <a:rPr lang="ru-RU" b="1" dirty="0" err="1" smtClean="0"/>
              <a:t>Открыто</a:t>
            </a:r>
            <a:r>
              <a:rPr lang="ru-RU" dirty="0" err="1" smtClean="0"/>
              <a:t>пн-сб</a:t>
            </a:r>
            <a:r>
              <a:rPr lang="ru-RU" dirty="0" smtClean="0"/>
              <a:t> 8:00–16:00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hlinkClick r:id="rId2"/>
              </a:rPr>
              <a:t>Техникум дизайна, экономики и права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Дизайн</a:t>
            </a:r>
            <a:endParaRPr lang="ru-RU" dirty="0" smtClean="0"/>
          </a:p>
          <a:p>
            <a:r>
              <a:rPr lang="ru-RU" dirty="0" smtClean="0"/>
              <a:t>▪ Дизайнер,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</a:t>
            </a:r>
            <a:br>
              <a:rPr lang="ru-RU" dirty="0" smtClean="0"/>
            </a:br>
            <a:r>
              <a:rPr lang="ru-RU" dirty="0" smtClean="0"/>
              <a:t>▪ Дизайнер,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Экономика и бухгалтерский учет</a:t>
            </a:r>
            <a:endParaRPr lang="ru-RU" dirty="0" smtClean="0"/>
          </a:p>
          <a:p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10 месяцев</a:t>
            </a:r>
            <a:br>
              <a:rPr lang="ru-RU" dirty="0" smtClean="0"/>
            </a:br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 год 10 месяцев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Право и организация социального обеспечения</a:t>
            </a:r>
            <a:endParaRPr lang="ru-RU" dirty="0" smtClean="0"/>
          </a:p>
          <a:p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10 месяцев</a:t>
            </a:r>
            <a:br>
              <a:rPr lang="ru-RU" dirty="0" smtClean="0"/>
            </a:br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 год 10 месяцев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Прикладная информатика</a:t>
            </a:r>
            <a:endParaRPr lang="ru-RU" dirty="0" smtClean="0"/>
          </a:p>
          <a:p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</a:t>
            </a:r>
            <a:br>
              <a:rPr lang="ru-RU" dirty="0" smtClean="0"/>
            </a:br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Республиканский промышленно-экономический колледж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Адрес</a:t>
            </a:r>
            <a:r>
              <a:rPr lang="ru-RU" dirty="0" smtClean="0"/>
              <a:t>: 367014, Республика Дагестан, г.Махачкала, </a:t>
            </a:r>
            <a:r>
              <a:rPr lang="ru-RU" dirty="0" err="1" smtClean="0"/>
              <a:t>пр.Акушинского</a:t>
            </a:r>
            <a:r>
              <a:rPr lang="ru-RU" dirty="0" smtClean="0"/>
              <a:t>, д.88</a:t>
            </a:r>
          </a:p>
          <a:p>
            <a:r>
              <a:rPr lang="ru-RU" b="1" dirty="0" smtClean="0"/>
              <a:t>Тел</a:t>
            </a:r>
            <a:r>
              <a:rPr lang="ru-RU" dirty="0" smtClean="0"/>
              <a:t>.: (8722) 60-13-80, 60-13-81, 60-13-83</a:t>
            </a:r>
          </a:p>
          <a:p>
            <a:r>
              <a:rPr lang="ru-RU" b="1" dirty="0" err="1" smtClean="0"/>
              <a:t>е-mail</a:t>
            </a:r>
            <a:r>
              <a:rPr lang="ru-RU" dirty="0" smtClean="0"/>
              <a:t>.: </a:t>
            </a:r>
            <a:r>
              <a:rPr lang="ru-RU" dirty="0" err="1" smtClean="0"/>
              <a:t>mahpet@inbox.ru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Специальность -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вид занятий в рамках одной профессии, ограниченный и связанный со спецификой орудий труда, способов действий, получаемых результатов (учитель математики, врач –стоматолог, …)</a:t>
            </a:r>
            <a:endParaRPr lang="ru-RU" dirty="0"/>
          </a:p>
        </p:txBody>
      </p:sp>
      <p:pic>
        <p:nvPicPr>
          <p:cNvPr id="4" name="Рисунок 3" descr="1 сентября 2009г 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573016"/>
            <a:ext cx="2145978" cy="2861304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666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Республиканский промышленно-экономический колледж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i="1" dirty="0" smtClean="0"/>
              <a:t>Специальности колледжа</a:t>
            </a:r>
            <a:endParaRPr lang="ru-RU" sz="7200" b="1" dirty="0" smtClean="0"/>
          </a:p>
          <a:p>
            <a:r>
              <a:rPr lang="ru-RU" sz="7200" b="1" dirty="0" smtClean="0">
                <a:hlinkClick r:id="rId3"/>
              </a:rPr>
              <a:t>Бурение нефтяных и газовых скважин</a:t>
            </a:r>
            <a:endParaRPr lang="ru-RU" sz="7200" b="1" dirty="0" smtClean="0"/>
          </a:p>
          <a:p>
            <a:r>
              <a:rPr lang="ru-RU" sz="7200" b="1" dirty="0" smtClean="0"/>
              <a:t>▪ Техник, </a:t>
            </a:r>
            <a:r>
              <a:rPr lang="ru-RU" sz="7200" b="1" dirty="0" err="1" smtClean="0"/>
              <a:t>очно</a:t>
            </a:r>
            <a:r>
              <a:rPr lang="ru-RU" sz="7200" b="1" dirty="0" smtClean="0"/>
              <a:t>, на базе 9 классов, 3 года 10 месяцев, бюджет: есть, платно: </a:t>
            </a:r>
            <a:r>
              <a:rPr lang="ru-RU" sz="7200" b="1" dirty="0" smtClean="0"/>
              <a:t>есть</a:t>
            </a:r>
            <a:endParaRPr lang="ru-RU" sz="7200" b="1" dirty="0" smtClean="0"/>
          </a:p>
          <a:p>
            <a:r>
              <a:rPr lang="ru-RU" sz="7200" b="1" dirty="0" smtClean="0">
                <a:hlinkClick r:id="rId4"/>
              </a:rPr>
              <a:t>Экономика и бухгалтерский учет</a:t>
            </a:r>
            <a:endParaRPr lang="ru-RU" sz="7200" b="1" dirty="0" smtClean="0"/>
          </a:p>
          <a:p>
            <a:r>
              <a:rPr lang="ru-RU" sz="7200" b="1" dirty="0" smtClean="0"/>
              <a:t>▪ Бухгалтер, </a:t>
            </a:r>
            <a:r>
              <a:rPr lang="ru-RU" sz="7200" b="1" dirty="0" err="1" smtClean="0"/>
              <a:t>очно</a:t>
            </a:r>
            <a:r>
              <a:rPr lang="ru-RU" sz="7200" b="1" dirty="0" smtClean="0"/>
              <a:t>, на базе 11 классов, 1 год 10 месяцев, </a:t>
            </a:r>
            <a:endParaRPr lang="ru-RU" sz="7200" b="1" dirty="0" smtClean="0"/>
          </a:p>
          <a:p>
            <a:r>
              <a:rPr lang="ru-RU" sz="7200" b="1" dirty="0" smtClean="0">
                <a:solidFill>
                  <a:schemeClr val="tx2"/>
                </a:solidFill>
              </a:rPr>
              <a:t>бюджет</a:t>
            </a:r>
            <a:r>
              <a:rPr lang="ru-RU" sz="7200" b="1" dirty="0" smtClean="0">
                <a:solidFill>
                  <a:schemeClr val="tx2"/>
                </a:solidFill>
              </a:rPr>
              <a:t>: нет</a:t>
            </a:r>
            <a:r>
              <a:rPr lang="ru-RU" sz="7200" b="1" dirty="0" smtClean="0"/>
              <a:t>, платно: есть</a:t>
            </a:r>
            <a:br>
              <a:rPr lang="ru-RU" sz="7200" b="1" dirty="0" smtClean="0"/>
            </a:br>
            <a:r>
              <a:rPr lang="ru-RU" sz="7200" b="1" dirty="0" smtClean="0"/>
              <a:t>▪ Бухгалтер, </a:t>
            </a:r>
            <a:r>
              <a:rPr lang="ru-RU" sz="7200" b="1" dirty="0" err="1" smtClean="0"/>
              <a:t>очно</a:t>
            </a:r>
            <a:r>
              <a:rPr lang="ru-RU" sz="7200" b="1" dirty="0" smtClean="0"/>
              <a:t>, на базе 9 классов, 2 года 10 месяцев, </a:t>
            </a:r>
            <a:endParaRPr lang="ru-RU" sz="7200" b="1" dirty="0" smtClean="0"/>
          </a:p>
          <a:p>
            <a:r>
              <a:rPr lang="ru-RU" sz="7200" b="1" dirty="0" smtClean="0"/>
              <a:t>бюджет</a:t>
            </a:r>
            <a:r>
              <a:rPr lang="ru-RU" sz="7200" b="1" dirty="0" smtClean="0"/>
              <a:t>: есть, платно: есть</a:t>
            </a:r>
            <a:br>
              <a:rPr lang="ru-RU" sz="7200" b="1" dirty="0" smtClean="0"/>
            </a:br>
            <a:r>
              <a:rPr lang="ru-RU" sz="7200" b="1" dirty="0" smtClean="0"/>
              <a:t>▪ Бухгалтер, заочно, на базе 11 классов, 3 года 10 месяцев, бюджет: нет, платно: есть</a:t>
            </a:r>
            <a:br>
              <a:rPr lang="ru-RU" sz="7200" b="1" dirty="0" smtClean="0"/>
            </a:br>
            <a:r>
              <a:rPr lang="ru-RU" sz="7200" b="1" dirty="0" smtClean="0"/>
              <a:t>▪ Бухгалтер, заочно, на базе 9 классов, 4 года 10 месяцев, бюджет: нет, платно: </a:t>
            </a:r>
            <a:r>
              <a:rPr lang="ru-RU" sz="7200" b="1" dirty="0" smtClean="0"/>
              <a:t>есть</a:t>
            </a:r>
            <a:endParaRPr lang="ru-RU" sz="7200" b="1" dirty="0" smtClean="0"/>
          </a:p>
          <a:p>
            <a:r>
              <a:rPr lang="ru-RU" sz="7200" b="1" dirty="0" smtClean="0">
                <a:hlinkClick r:id="rId5"/>
              </a:rPr>
              <a:t>Финансы</a:t>
            </a:r>
            <a:endParaRPr lang="ru-RU" sz="7200" b="1" dirty="0" smtClean="0"/>
          </a:p>
          <a:p>
            <a:r>
              <a:rPr lang="ru-RU" sz="7200" b="1" dirty="0" smtClean="0"/>
              <a:t>▪ Финансист, </a:t>
            </a:r>
            <a:r>
              <a:rPr lang="ru-RU" sz="7200" b="1" dirty="0" err="1" smtClean="0"/>
              <a:t>очно</a:t>
            </a:r>
            <a:r>
              <a:rPr lang="ru-RU" sz="7200" b="1" dirty="0" smtClean="0"/>
              <a:t>, на базе 11 классов, 1 год 10 месяцев, бюджет: нет, платно: есть</a:t>
            </a:r>
            <a:br>
              <a:rPr lang="ru-RU" sz="7200" b="1" dirty="0" smtClean="0"/>
            </a:br>
            <a:r>
              <a:rPr lang="ru-RU" sz="7200" b="1" dirty="0" smtClean="0"/>
              <a:t>▪ Финансист, </a:t>
            </a:r>
            <a:r>
              <a:rPr lang="ru-RU" sz="7200" b="1" dirty="0" err="1" smtClean="0"/>
              <a:t>очно</a:t>
            </a:r>
            <a:r>
              <a:rPr lang="ru-RU" sz="7200" b="1" dirty="0" smtClean="0"/>
              <a:t>, на базе 9 классов, 2 года 10 месяцев, бюджет: есть, платно: есть</a:t>
            </a:r>
            <a:br>
              <a:rPr lang="ru-RU" sz="7200" b="1" dirty="0" smtClean="0"/>
            </a:br>
            <a:endParaRPr lang="ru-RU" sz="7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Республиканский промышленно-экономический колледж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>
                <a:hlinkClick r:id="rId3"/>
              </a:rPr>
              <a:t>Информационные системы</a:t>
            </a:r>
            <a:endParaRPr lang="ru-RU" b="1" dirty="0" smtClean="0"/>
          </a:p>
          <a:p>
            <a:r>
              <a:rPr lang="ru-RU" b="1" dirty="0" smtClean="0"/>
              <a:t>▪ Техник по информационным системам,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11 классов, 2 года 10 месяцев, бюджет: нет, платно: есть</a:t>
            </a:r>
            <a:br>
              <a:rPr lang="ru-RU" b="1" dirty="0" smtClean="0"/>
            </a:br>
            <a:r>
              <a:rPr lang="ru-RU" b="1" dirty="0" smtClean="0"/>
              <a:t>▪ Техник по информационным системам,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9 классов, 3 года 10 месяцев, бюджет: есть, платно: </a:t>
            </a:r>
            <a:r>
              <a:rPr lang="ru-RU" b="1" dirty="0" smtClean="0"/>
              <a:t>есть</a:t>
            </a:r>
          </a:p>
          <a:p>
            <a:endParaRPr lang="ru-RU" b="1" dirty="0" smtClean="0"/>
          </a:p>
          <a:p>
            <a:r>
              <a:rPr lang="ru-RU" b="1" dirty="0" smtClean="0">
                <a:hlinkClick r:id="rId4"/>
              </a:rPr>
              <a:t>Компьютерные сети</a:t>
            </a:r>
            <a:endParaRPr lang="ru-RU" b="1" dirty="0" smtClean="0"/>
          </a:p>
          <a:p>
            <a:r>
              <a:rPr lang="ru-RU" b="1" dirty="0" smtClean="0"/>
              <a:t>▪ Техник по компьютерным сетям,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9 классов, 3 года 10 месяцев, бюджет: есть, платно: есть</a:t>
            </a:r>
            <a:br>
              <a:rPr lang="ru-RU" b="1" dirty="0" smtClean="0"/>
            </a:br>
            <a:r>
              <a:rPr lang="ru-RU" b="1" dirty="0" smtClean="0"/>
              <a:t>▪ Техник по компьютерным сетям,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11 классов, 2 года 10 месяцев, бюджет: нет, платно: есть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>
                <a:hlinkClick r:id="rId5"/>
              </a:rPr>
              <a:t>Разработка и эксплуатация нефтяных и газовых месторождений</a:t>
            </a:r>
            <a:endParaRPr lang="ru-RU" b="1" dirty="0" smtClean="0"/>
          </a:p>
          <a:p>
            <a:r>
              <a:rPr lang="ru-RU" b="1" dirty="0" smtClean="0"/>
              <a:t>▪ Техник-технолог,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9 классов, 3 года 10 месяцев, бюджет: есть, платно: есть</a:t>
            </a:r>
            <a:br>
              <a:rPr lang="ru-RU" b="1" dirty="0" smtClean="0"/>
            </a:br>
            <a:r>
              <a:rPr lang="ru-RU" b="1" dirty="0" smtClean="0"/>
              <a:t>▪ Техник-технолог,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11 классов, 2 года 10 месяцев, бюджет: нет, платно: есть</a:t>
            </a:r>
            <a:br>
              <a:rPr lang="ru-RU" b="1" dirty="0" smtClean="0"/>
            </a:br>
            <a:r>
              <a:rPr lang="ru-RU" b="1" dirty="0" smtClean="0"/>
              <a:t>▪ Техник-технолог, заочно, на базе 9 классов, 5 лет 10 месяцев, бюджет: нет, платно: есть</a:t>
            </a:r>
            <a:br>
              <a:rPr lang="ru-RU" b="1" dirty="0" smtClean="0"/>
            </a:br>
            <a:r>
              <a:rPr lang="ru-RU" b="1" dirty="0" smtClean="0"/>
              <a:t>▪ Техник-технолог, заочно, на базе 11 классов, 3 года 10 месяцев, бюджет: нет, платно: </a:t>
            </a:r>
            <a:r>
              <a:rPr lang="ru-RU" b="1" dirty="0" smtClean="0"/>
              <a:t>есть</a:t>
            </a:r>
            <a:endParaRPr lang="ru-RU" b="1" dirty="0" smtClean="0"/>
          </a:p>
          <a:p>
            <a:r>
              <a:rPr lang="ru-RU" b="1" dirty="0" smtClean="0">
                <a:hlinkClick r:id="rId6"/>
              </a:rPr>
              <a:t>Земельно-имущественные отношения</a:t>
            </a:r>
            <a:endParaRPr lang="ru-RU" b="1" dirty="0" smtClean="0"/>
          </a:p>
          <a:p>
            <a:r>
              <a:rPr lang="ru-RU" b="1" dirty="0" smtClean="0"/>
              <a:t>▪ Специалист по земельно-имущественным отношениям,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9 классов, 2 года 10 месяцев, бюджет: есть, платно: есть</a:t>
            </a:r>
            <a:br>
              <a:rPr lang="ru-RU" b="1" dirty="0" smtClean="0"/>
            </a:br>
            <a:r>
              <a:rPr lang="ru-RU" b="1" dirty="0" smtClean="0"/>
              <a:t>▪ Специалист по земельно-имущественным отношениям, </a:t>
            </a:r>
            <a:r>
              <a:rPr lang="ru-RU" b="1" dirty="0" err="1" smtClean="0"/>
              <a:t>очно</a:t>
            </a:r>
            <a:r>
              <a:rPr lang="ru-RU" b="1" dirty="0" smtClean="0"/>
              <a:t>, на базе 11 классов, 1 год 10 месяцев, бюджет: нет, платно: есть</a:t>
            </a:r>
            <a:br>
              <a:rPr lang="ru-RU" b="1" dirty="0" smtClean="0"/>
            </a:br>
            <a:r>
              <a:rPr lang="ru-RU" b="1" dirty="0" smtClean="0"/>
              <a:t>▪ Специалист по земельно-имущественным отношениям, заочно, на базе 9 классов, 4 года 10 месяцев, бюджет: нет, платно: есть</a:t>
            </a:r>
            <a:br>
              <a:rPr lang="ru-RU" b="1" dirty="0" smtClean="0"/>
            </a:br>
            <a:r>
              <a:rPr lang="ru-RU" b="1" dirty="0" smtClean="0"/>
              <a:t>▪ Специалист по земельно-имущественным отношениям, заочно, на базе 11 классов, 2 года 10 месяцев, бюджет: нет, платно: есть</a:t>
            </a:r>
            <a:endParaRPr lang="ru-RU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Республиканский строительный колледж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Адрес</a:t>
            </a:r>
            <a:r>
              <a:rPr lang="ru-RU" dirty="0" err="1" smtClean="0">
                <a:hlinkClick r:id="rId2"/>
              </a:rPr>
              <a:t>Республика</a:t>
            </a:r>
            <a:r>
              <a:rPr lang="ru-RU" dirty="0" smtClean="0">
                <a:hlinkClick r:id="rId2"/>
              </a:rPr>
              <a:t> Дагестан, Махачкала, улица Пржевальского, 38А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8722 60‑32-12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Республиканский </a:t>
            </a:r>
            <a:r>
              <a:rPr lang="ru-RU" b="1" i="1" dirty="0" smtClean="0">
                <a:solidFill>
                  <a:srgbClr val="C00000"/>
                </a:solidFill>
              </a:rPr>
              <a:t>строительный колледж 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2"/>
              </a:rPr>
              <a:t>Автомеханик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3"/>
              </a:rPr>
              <a:t>Электромеханик по торговому и холодильному оборудованию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Мастер общестроительных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Мастер отделочных строительных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Республиканский строительный колледж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hlinkClick r:id="rId2"/>
              </a:rPr>
              <a:t>Мастер столярно-плотничных и паркетных работ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3"/>
              </a:rPr>
              <a:t>Младшая медицинская сестра по уходу за больными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Портной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Повар, кондитер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Сварщик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2 года 5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10 месяцев, бюджет: есть, платно: 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Республиканский автомобильно-дорожный колледж.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Адрес  </a:t>
            </a:r>
            <a:r>
              <a:rPr lang="ru-RU" dirty="0" smtClean="0">
                <a:hlinkClick r:id="rId2"/>
              </a:rPr>
              <a:t>Россия</a:t>
            </a:r>
            <a:r>
              <a:rPr lang="ru-RU" dirty="0" smtClean="0">
                <a:hlinkClick r:id="rId2"/>
              </a:rPr>
              <a:t>, Республика Дагестан, Махачкала, проспект </a:t>
            </a:r>
            <a:r>
              <a:rPr lang="ru-RU" dirty="0" err="1" smtClean="0">
                <a:hlinkClick r:id="rId2"/>
              </a:rPr>
              <a:t>Алигаджи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Акушинского</a:t>
            </a:r>
            <a:r>
              <a:rPr lang="ru-RU" dirty="0" smtClean="0">
                <a:hlinkClick r:id="rId2"/>
              </a:rPr>
              <a:t>, 13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8722 68‑04-65, +7 8722 </a:t>
            </a:r>
            <a:r>
              <a:rPr lang="ru-RU" dirty="0" smtClean="0"/>
              <a:t>51‑67-02</a:t>
            </a:r>
            <a:endParaRPr lang="ru-RU" dirty="0" smtClean="0"/>
          </a:p>
          <a:p>
            <a:r>
              <a:rPr lang="ru-RU" b="1" dirty="0" smtClean="0"/>
              <a:t>Сайт </a:t>
            </a:r>
            <a:r>
              <a:rPr lang="ru-RU" dirty="0" err="1" smtClean="0">
                <a:hlinkClick r:id="rId3"/>
              </a:rPr>
              <a:t>мадк.рф</a:t>
            </a:r>
            <a:endParaRPr lang="ru-RU" dirty="0" smtClean="0"/>
          </a:p>
          <a:p>
            <a:r>
              <a:rPr lang="ru-RU" b="1" dirty="0" err="1" smtClean="0"/>
              <a:t>Открыто</a:t>
            </a:r>
            <a:r>
              <a:rPr lang="ru-RU" dirty="0" err="1" smtClean="0"/>
              <a:t>пн-сб</a:t>
            </a:r>
            <a:r>
              <a:rPr lang="ru-RU" dirty="0" smtClean="0"/>
              <a:t> 9:00–17:00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Республиканский </a:t>
            </a:r>
            <a:r>
              <a:rPr lang="ru-RU" b="1" dirty="0" smtClean="0"/>
              <a:t>автомобильно-дорожный колледж.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2"/>
              </a:rPr>
              <a:t>Экономика и бухгалтерский учет</a:t>
            </a:r>
            <a:endParaRPr lang="ru-RU" dirty="0" smtClean="0"/>
          </a:p>
          <a:p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Бухгалтер,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r>
              <a:rPr lang="ru-RU" dirty="0" smtClean="0"/>
              <a:t>▪ Бухгалтер, заочно,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3"/>
              </a:rPr>
              <a:t>Организация перевозок и управление на транспорте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заочно,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Право и организация социального обеспечения</a:t>
            </a:r>
            <a:endParaRPr lang="ru-RU" dirty="0" smtClean="0"/>
          </a:p>
          <a:p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Юрист,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r>
              <a:rPr lang="ru-RU" dirty="0" smtClean="0"/>
              <a:t>▪ Юрист, заочно,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Республиканский </a:t>
            </a:r>
            <a:r>
              <a:rPr lang="ru-RU" b="1" dirty="0" smtClean="0"/>
              <a:t>автомобильно-дорожный колледж.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hlinkClick r:id="rId2"/>
              </a:rPr>
              <a:t>Программирование в компьютерных системах</a:t>
            </a:r>
            <a:endParaRPr lang="ru-RU" dirty="0" smtClean="0"/>
          </a:p>
          <a:p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Техник-программист,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3"/>
              </a:rPr>
              <a:t>Строительство и эксплуатация автомобильных дорог и аэродромов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заочно,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Строительство и эксплуатация зданий и сооружений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Техническое обслуживание и ремонт автомобильного транспорта</a:t>
            </a:r>
            <a:endParaRPr lang="ru-RU" dirty="0" smtClean="0"/>
          </a:p>
          <a:p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 бюджет: есть, платно: нет</a:t>
            </a:r>
            <a:br>
              <a:rPr lang="ru-RU" dirty="0" smtClean="0"/>
            </a:br>
            <a:r>
              <a:rPr lang="ru-RU" dirty="0" smtClean="0"/>
              <a:t>▪ Техник, заочно, бюджет: нет, платно: есть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Дагестанский базовый медицинский колледж им. Р.П. </a:t>
            </a:r>
            <a:r>
              <a:rPr lang="ru-RU" b="1" dirty="0" err="1" smtClean="0"/>
              <a:t>Аскерханова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Адрес </a:t>
            </a:r>
            <a:r>
              <a:rPr lang="ru-RU" dirty="0" smtClean="0">
                <a:hlinkClick r:id="rId2"/>
              </a:rPr>
              <a:t>Махачкала</a:t>
            </a:r>
            <a:r>
              <a:rPr lang="ru-RU" dirty="0" smtClean="0">
                <a:hlinkClick r:id="rId2"/>
              </a:rPr>
              <a:t>, просп. Имама </a:t>
            </a:r>
            <a:r>
              <a:rPr lang="ru-RU" dirty="0" smtClean="0">
                <a:hlinkClick r:id="rId2"/>
              </a:rPr>
              <a:t>Шамиля,56</a:t>
            </a:r>
            <a:endParaRPr lang="ru-RU" dirty="0" smtClean="0"/>
          </a:p>
          <a:p>
            <a:r>
              <a:rPr lang="ru-RU" b="1" dirty="0" smtClean="0"/>
              <a:t>Телефон</a:t>
            </a:r>
            <a:r>
              <a:rPr lang="ru-RU" dirty="0" smtClean="0"/>
              <a:t>+7 8722 63‑37-58, +7 8722 63‑81-65</a:t>
            </a:r>
          </a:p>
          <a:p>
            <a:r>
              <a:rPr lang="ru-RU" b="1" dirty="0" smtClean="0"/>
              <a:t>Сайт    </a:t>
            </a:r>
            <a:r>
              <a:rPr lang="ru-RU" dirty="0" err="1" smtClean="0">
                <a:hlinkClick r:id="rId3"/>
              </a:rPr>
              <a:t>dbmk.su</a:t>
            </a:r>
            <a:endParaRPr lang="ru-RU" dirty="0" smtClean="0"/>
          </a:p>
          <a:p>
            <a:r>
              <a:rPr lang="ru-RU" b="1" dirty="0" smtClean="0"/>
              <a:t>Открыто</a:t>
            </a:r>
          </a:p>
          <a:p>
            <a:r>
              <a:rPr lang="ru-RU" dirty="0" err="1" smtClean="0"/>
              <a:t>пн-сб</a:t>
            </a:r>
            <a:r>
              <a:rPr lang="ru-RU" dirty="0" smtClean="0"/>
              <a:t> </a:t>
            </a:r>
            <a:r>
              <a:rPr lang="ru-RU" dirty="0" smtClean="0"/>
              <a:t>8:30–17:00, перерыв 12:00–13:00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Дагестанский </a:t>
            </a:r>
            <a:r>
              <a:rPr lang="ru-RU" b="1" dirty="0" smtClean="0"/>
              <a:t>базовый медицинский колледж им. Р.П. </a:t>
            </a:r>
            <a:r>
              <a:rPr lang="ru-RU" b="1" dirty="0" err="1" smtClean="0"/>
              <a:t>Аскерханова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fontScale="47500" lnSpcReduction="20000"/>
          </a:bodyPr>
          <a:lstStyle/>
          <a:p>
            <a:r>
              <a:rPr lang="ru-RU" b="1" i="1" dirty="0" smtClean="0"/>
              <a:t>Специальности колледжа</a:t>
            </a:r>
            <a:endParaRPr lang="ru-RU" dirty="0" smtClean="0"/>
          </a:p>
          <a:p>
            <a:r>
              <a:rPr lang="ru-RU" dirty="0" smtClean="0">
                <a:hlinkClick r:id="rId2"/>
              </a:rPr>
              <a:t>Акушерское дело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3"/>
              </a:rPr>
              <a:t>Фармация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нет, платно: есть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3 года 10 месяцев, бюджет: нет, платно: есть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4"/>
              </a:rPr>
              <a:t>Лабораторная диагностика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5"/>
              </a:rPr>
              <a:t>Лечебное дело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3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6"/>
              </a:rPr>
              <a:t>Сестринское дело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Очно-заочно</a:t>
            </a:r>
            <a:r>
              <a:rPr lang="ru-RU" dirty="0" smtClean="0"/>
              <a:t> (вечернее), на базе 11 классов, 3 года 10 месяцев, бюджет: есть, платно: нет</a:t>
            </a:r>
            <a:br>
              <a:rPr lang="ru-RU" dirty="0" smtClean="0"/>
            </a:br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9 классов, 3 года 10 месяцев, бюджет: есть, платно: нет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>
                <a:hlinkClick r:id="rId7"/>
              </a:rPr>
              <a:t>Стоматология ортопедическая</a:t>
            </a:r>
            <a:endParaRPr lang="ru-RU" dirty="0" smtClean="0"/>
          </a:p>
          <a:p>
            <a:r>
              <a:rPr lang="ru-RU" dirty="0" smtClean="0"/>
              <a:t>▪ </a:t>
            </a:r>
            <a:r>
              <a:rPr lang="ru-RU" dirty="0" err="1" smtClean="0"/>
              <a:t>Очно</a:t>
            </a:r>
            <a:r>
              <a:rPr lang="ru-RU" dirty="0" smtClean="0"/>
              <a:t>, на базе 11 классов, 2 года 10 месяцев, бюджет: нет, платно: </a:t>
            </a:r>
            <a:r>
              <a:rPr lang="ru-RU" dirty="0" smtClean="0"/>
              <a:t>есть</a:t>
            </a:r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Должность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это название статуса в структуре конкретного учреждения, предприятия (директор школы, зав. отделением, …)</a:t>
            </a:r>
            <a:endParaRPr lang="ru-RU" dirty="0"/>
          </a:p>
        </p:txBody>
      </p:sp>
      <p:pic>
        <p:nvPicPr>
          <p:cNvPr id="4" name="Рисунок 3" descr="c_2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140968"/>
            <a:ext cx="4392488" cy="329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672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1.Какая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из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профессий самая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важная?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2.Какая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профессий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самая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нужная?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50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Типы профессий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Тип профессии определяется предметом труда, с которым взаимодействует человек.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/>
              <a:t>	Выделяют пять основных типов профессий</a:t>
            </a:r>
            <a:r>
              <a:rPr lang="ru-RU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человек – техника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человек – человек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человек – природа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человек – знаковая система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человек – художественный образ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1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7815262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3600" dirty="0"/>
              <a:t>Человек - техника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924800" cy="43195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Включает в себя обслуживание техники, ремонт, установку, наладку, управление, производство и обработку металлических и неметаллических изделий, механическую сборку, монтаж и т. д. (слесарь, токарь, шофер, инженер, водитель, электрик, радиотехник).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9792" y="5291916"/>
            <a:ext cx="277800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Приведи свои примеры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2404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015287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3600" dirty="0"/>
              <a:t>Человек - человек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7924800" cy="4103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	Труд людей этих профессий направлен на воспитание и обучение, информирование, бытовое, трудовое и медицинское обслуживание людей (продавец, библиотекарь, журналист, врач, учитель, воспитатель, официант, администратор)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5691506"/>
            <a:ext cx="277800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Приведи свои примеры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8600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28600"/>
            <a:ext cx="7815262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sz="3600" dirty="0"/>
              <a:t>Человек - природа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4800" cy="345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К этому типу относятся профессии, связанные с объектами живой и неживой природы (фермер, лесник, биолог, садовник, зоотехник, агроном, геолог, пчеловод)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5013176"/>
            <a:ext cx="2778005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Приведи свои примеры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0606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4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9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7|10.6|7|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7|10.6|7|6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747</Words>
  <Application>Microsoft Office PowerPoint</Application>
  <PresentationFormat>Экран (4:3)</PresentationFormat>
  <Paragraphs>268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Профессия -</vt:lpstr>
      <vt:lpstr> Специальность -  </vt:lpstr>
      <vt:lpstr>Должность -</vt:lpstr>
      <vt:lpstr>Ответьте на вопросы:</vt:lpstr>
      <vt:lpstr>Типы профессий</vt:lpstr>
      <vt:lpstr>Человек - техника</vt:lpstr>
      <vt:lpstr>Человек - человек</vt:lpstr>
      <vt:lpstr>Человек - природа</vt:lpstr>
      <vt:lpstr>Человек – знаковая система</vt:lpstr>
      <vt:lpstr>Человек – художественный образ</vt:lpstr>
      <vt:lpstr>Кому нужны эти предметы?</vt:lpstr>
      <vt:lpstr>Угадай профессию.</vt:lpstr>
      <vt:lpstr> </vt:lpstr>
      <vt:lpstr> Это труд, который люди себе выбирают на всю жизнь. </vt:lpstr>
      <vt:lpstr>  Специальности после 9 классов.    </vt:lpstr>
      <vt:lpstr>Специальности после 9 классов.</vt:lpstr>
      <vt:lpstr>Специальности после 9 классов.</vt:lpstr>
      <vt:lpstr>Республиканский строительный колледж №1</vt:lpstr>
      <vt:lpstr>  Республиканский строительный колледж №1   </vt:lpstr>
      <vt:lpstr>Республиканский строительный колледж №1</vt:lpstr>
      <vt:lpstr>Дагестанский колледж культуры и искусств им. Б. Мурадовой</vt:lpstr>
      <vt:lpstr>Дагестанский колледж культуры и искусств им. Б. Мурадовой</vt:lpstr>
      <vt:lpstr>Республиканский политехнический колледж</vt:lpstr>
      <vt:lpstr> Республиканский политехнический колледж</vt:lpstr>
      <vt:lpstr>Республиканский политехнический колледж</vt:lpstr>
      <vt:lpstr>Техникум дизайна, экономики и права</vt:lpstr>
      <vt:lpstr>Техникум дизайна, экономики и права </vt:lpstr>
      <vt:lpstr>Республиканский промышленно-экономический колледж № 1</vt:lpstr>
      <vt:lpstr>Республиканский промышленно-экономический колледж № 1</vt:lpstr>
      <vt:lpstr>Республиканский промышленно-экономический колледж № 1</vt:lpstr>
      <vt:lpstr>Республиканский строительный колледж №1</vt:lpstr>
      <vt:lpstr> Республиканский строительный колледж №1 </vt:lpstr>
      <vt:lpstr>Республиканский строительный колледж №1</vt:lpstr>
      <vt:lpstr>Республиканский автомобильно-дорожный колледж.</vt:lpstr>
      <vt:lpstr> Республиканский автомобильно-дорожный колледж. </vt:lpstr>
      <vt:lpstr> Республиканский автомобильно-дорожный колледж. </vt:lpstr>
      <vt:lpstr>Дагестанский базовый медицинский колледж им. Р.П. Аскерханова</vt:lpstr>
      <vt:lpstr> Дагестанский базовый медицинский колледж им. Р.П. Аскерханова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Salimat</cp:lastModifiedBy>
  <cp:revision>30</cp:revision>
  <dcterms:created xsi:type="dcterms:W3CDTF">2015-10-28T19:29:05Z</dcterms:created>
  <dcterms:modified xsi:type="dcterms:W3CDTF">2017-02-17T08:51:45Z</dcterms:modified>
</cp:coreProperties>
</file>