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58" r:id="rId6"/>
    <p:sldId id="259" r:id="rId7"/>
    <p:sldId id="266" r:id="rId8"/>
    <p:sldId id="268" r:id="rId9"/>
    <p:sldId id="269" r:id="rId10"/>
    <p:sldId id="271" r:id="rId11"/>
    <p:sldId id="270" r:id="rId12"/>
    <p:sldId id="260" r:id="rId13"/>
    <p:sldId id="261" r:id="rId14"/>
    <p:sldId id="262" r:id="rId15"/>
    <p:sldId id="263" r:id="rId16"/>
    <p:sldId id="272" r:id="rId17"/>
    <p:sldId id="273" r:id="rId18"/>
    <p:sldId id="274" r:id="rId19"/>
    <p:sldId id="288" r:id="rId20"/>
    <p:sldId id="275" r:id="rId21"/>
    <p:sldId id="276" r:id="rId22"/>
    <p:sldId id="289" r:id="rId23"/>
    <p:sldId id="277" r:id="rId24"/>
    <p:sldId id="290" r:id="rId25"/>
    <p:sldId id="278" r:id="rId26"/>
    <p:sldId id="279" r:id="rId27"/>
    <p:sldId id="291" r:id="rId28"/>
    <p:sldId id="280" r:id="rId29"/>
    <p:sldId id="292" r:id="rId30"/>
    <p:sldId id="281" r:id="rId31"/>
    <p:sldId id="282" r:id="rId32"/>
    <p:sldId id="293" r:id="rId33"/>
    <p:sldId id="283" r:id="rId34"/>
    <p:sldId id="284" r:id="rId35"/>
    <p:sldId id="294" r:id="rId36"/>
    <p:sldId id="285" r:id="rId37"/>
    <p:sldId id="286" r:id="rId38"/>
    <p:sldId id="295" r:id="rId39"/>
    <p:sldId id="287" r:id="rId4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220B4-534E-4726-AAFA-EE1D7EFBE625}" type="datetimeFigureOut">
              <a:rPr lang="ru-RU" smtClean="0"/>
              <a:pPr/>
              <a:t>17.02.2017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B45C-CB6C-4025-9DA4-31DBE3954C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23772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220B4-534E-4726-AAFA-EE1D7EFBE625}" type="datetimeFigureOut">
              <a:rPr lang="ru-RU" smtClean="0"/>
              <a:pPr/>
              <a:t>17.02.2017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B45C-CB6C-4025-9DA4-31DBE3954C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6339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220B4-534E-4726-AAFA-EE1D7EFBE625}" type="datetimeFigureOut">
              <a:rPr lang="ru-RU" smtClean="0"/>
              <a:pPr/>
              <a:t>17.02.2017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B45C-CB6C-4025-9DA4-31DBE3954C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5857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220B4-534E-4726-AAFA-EE1D7EFBE625}" type="datetimeFigureOut">
              <a:rPr lang="ru-RU" smtClean="0"/>
              <a:pPr/>
              <a:t>17.02.2017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B45C-CB6C-4025-9DA4-31DBE3954C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80767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220B4-534E-4726-AAFA-EE1D7EFBE625}" type="datetimeFigureOut">
              <a:rPr lang="ru-RU" smtClean="0"/>
              <a:pPr/>
              <a:t>17.02.2017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B45C-CB6C-4025-9DA4-31DBE3954C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19298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220B4-534E-4726-AAFA-EE1D7EFBE625}" type="datetimeFigureOut">
              <a:rPr lang="ru-RU" smtClean="0"/>
              <a:pPr/>
              <a:t>17.02.2017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B45C-CB6C-4025-9DA4-31DBE3954C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19766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220B4-534E-4726-AAFA-EE1D7EFBE625}" type="datetimeFigureOut">
              <a:rPr lang="ru-RU" smtClean="0"/>
              <a:pPr/>
              <a:t>17.02.2017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B45C-CB6C-4025-9DA4-31DBE3954C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87723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220B4-534E-4726-AAFA-EE1D7EFBE625}" type="datetimeFigureOut">
              <a:rPr lang="ru-RU" smtClean="0"/>
              <a:pPr/>
              <a:t>17.02.2017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B45C-CB6C-4025-9DA4-31DBE3954C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09385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220B4-534E-4726-AAFA-EE1D7EFBE625}" type="datetimeFigureOut">
              <a:rPr lang="ru-RU" smtClean="0"/>
              <a:pPr/>
              <a:t>17.02.2017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B45C-CB6C-4025-9DA4-31DBE3954C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35757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220B4-534E-4726-AAFA-EE1D7EFBE625}" type="datetimeFigureOut">
              <a:rPr lang="ru-RU" smtClean="0"/>
              <a:pPr/>
              <a:t>17.02.2017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B45C-CB6C-4025-9DA4-31DBE3954C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95413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220B4-534E-4726-AAFA-EE1D7EFBE625}" type="datetimeFigureOut">
              <a:rPr lang="ru-RU" smtClean="0"/>
              <a:pPr/>
              <a:t>17.02.2017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B45C-CB6C-4025-9DA4-31DBE3954C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31677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0000"/>
                <a:lumOff val="40000"/>
              </a:schemeClr>
            </a:gs>
            <a:gs pos="96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220B4-534E-4726-AAFA-EE1D7EFBE625}" type="datetimeFigureOut">
              <a:rPr lang="ru-RU" smtClean="0"/>
              <a:pPr/>
              <a:t>17.02.2017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AB45C-CB6C-4025-9DA4-31DBE3954C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19824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vsekolledzhi.ru/kolledzh/city/mahachkala/specialnost/instrumentalnoe-ispolnitelstvo/" TargetMode="External"/><Relationship Id="rId3" Type="http://schemas.openxmlformats.org/officeDocument/2006/relationships/hyperlink" Target="http://www.vsekolledzhi.ru/kolledzh/city/mahachkala/specialnost/akterskoe-iskusstvo/" TargetMode="External"/><Relationship Id="rId7" Type="http://schemas.openxmlformats.org/officeDocument/2006/relationships/hyperlink" Target="http://www.vsekolledzhi.ru/kolledzh/city/mahachkala/specialnost/zemelno-imuschestvennye-otnosheniya/" TargetMode="External"/><Relationship Id="rId12" Type="http://schemas.openxmlformats.org/officeDocument/2006/relationships/hyperlink" Target="http://www.vsekolledzhi.ru/kolledzh/city/mahachkala/specialnost/master-obschestroitelnyh-rabot/" TargetMode="External"/><Relationship Id="rId2" Type="http://schemas.openxmlformats.org/officeDocument/2006/relationships/hyperlink" Target="http://www.vsekolledzhi.ru/kolledzh/city/mahachkala/specialnost/avtomehanik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vsekolledzhi.ru/kolledzh/city/mahachkala/specialnost/dizayn/" TargetMode="External"/><Relationship Id="rId11" Type="http://schemas.openxmlformats.org/officeDocument/2006/relationships/hyperlink" Target="http://www.vsekolledzhi.ru/kolledzh/city/mahachkala/specialnost/konstruirovanie-modelirovanie-i-tehnologiya-shveynyh-izdeliy/" TargetMode="External"/><Relationship Id="rId5" Type="http://schemas.openxmlformats.org/officeDocument/2006/relationships/hyperlink" Target="http://www.vsekolledzhi.ru/kolledzh/city/mahachkala/specialnost/burenie-neftyanyh-i-gazovyh-skvazhin/" TargetMode="External"/><Relationship Id="rId10" Type="http://schemas.openxmlformats.org/officeDocument/2006/relationships/hyperlink" Target="http://www.vsekolledzhi.ru/kolledzh/city/mahachkala/specialnost/kompyuternye-seti/" TargetMode="External"/><Relationship Id="rId4" Type="http://schemas.openxmlformats.org/officeDocument/2006/relationships/hyperlink" Target="http://www.vsekolledzhi.ru/kolledzh/city/mahachkala/specialnost/bibliotekovedenie/" TargetMode="External"/><Relationship Id="rId9" Type="http://schemas.openxmlformats.org/officeDocument/2006/relationships/hyperlink" Target="http://www.vsekolledzhi.ru/kolledzh/city/mahachkala/specialnost/informacionnye-sistemy/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vsekolledzhi.ru/kolledzh/city/mahachkala/specialnost/portnoy/" TargetMode="External"/><Relationship Id="rId13" Type="http://schemas.openxmlformats.org/officeDocument/2006/relationships/hyperlink" Target="http://www.vsekolledzhi.ru/kolledzh/city/mahachkala/specialnost/svarschik/" TargetMode="External"/><Relationship Id="rId3" Type="http://schemas.openxmlformats.org/officeDocument/2006/relationships/hyperlink" Target="http://www.vsekolledzhi.ru/kolledzh/city/mahachkala/specialnost/master-stolyarno-plotnichnyh-i-parketnyh-rabot/" TargetMode="External"/><Relationship Id="rId7" Type="http://schemas.openxmlformats.org/officeDocument/2006/relationships/hyperlink" Target="http://www.vsekolledzhi.ru/kolledzh/city/mahachkala/specialnost/povar-konditer/" TargetMode="External"/><Relationship Id="rId12" Type="http://schemas.openxmlformats.org/officeDocument/2006/relationships/hyperlink" Target="http://www.vsekolledzhi.ru/kolledzh/city/mahachkala/specialnost/razrabotka-i-ekspluataciya-neftyanyh-i-gazovyh-mestorozhdeniy/" TargetMode="External"/><Relationship Id="rId2" Type="http://schemas.openxmlformats.org/officeDocument/2006/relationships/hyperlink" Target="http://www.vsekolledzhi.ru/kolledzh/city/mahachkala/specialnost/master-otdelochnyh-stroitelnyh-rabo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vsekolledzhi.ru/kolledzh/city/mahachkala/specialnost/organizaciya-perevozok-i-upravlenie-na-transporte/" TargetMode="External"/><Relationship Id="rId11" Type="http://schemas.openxmlformats.org/officeDocument/2006/relationships/hyperlink" Target="http://www.vsekolledzhi.ru/kolledzh/city/mahachkala/specialnost/programmirovanie-v-kompyuternyh-sistemah/" TargetMode="External"/><Relationship Id="rId5" Type="http://schemas.openxmlformats.org/officeDocument/2006/relationships/hyperlink" Target="http://www.vsekolledzhi.ru/kolledzh/city/mahachkala/specialnost/narodnoe-hudozhestvennoe-tvorchestvo/" TargetMode="External"/><Relationship Id="rId10" Type="http://schemas.openxmlformats.org/officeDocument/2006/relationships/hyperlink" Target="http://www.vsekolledzhi.ru/kolledzh/city/mahachkala/specialnost/prikladnaya-informatika/" TargetMode="External"/><Relationship Id="rId4" Type="http://schemas.openxmlformats.org/officeDocument/2006/relationships/hyperlink" Target="http://www.vsekolledzhi.ru/kolledzh/city/mahachkala/specialnost/muzykalnoe-obrazovanie/" TargetMode="External"/><Relationship Id="rId9" Type="http://schemas.openxmlformats.org/officeDocument/2006/relationships/hyperlink" Target="http://www.vsekolledzhi.ru/kolledzh/city/mahachkala/specialnost/pravo-i-organizaciya-socialnogo-obespecheniya/" TargetMode="External"/><Relationship Id="rId14" Type="http://schemas.openxmlformats.org/officeDocument/2006/relationships/hyperlink" Target="http://www.vsekolledzhi.ru/kolledzh/city/mahachkala/specialnost/sestrinskoe-delo/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vsekolledzhi.ru/kolledzh/city/mahachkala/specialnost/tehnicheskoe-obsluzhivanie-i-remont-avtomobilnogo-transporta/" TargetMode="External"/><Relationship Id="rId3" Type="http://schemas.openxmlformats.org/officeDocument/2006/relationships/hyperlink" Target="http://www.vsekolledzhi.ru/kolledzh/city/mahachkala/specialnost/solnoe-i-horovoe-narodnoe-penie/" TargetMode="External"/><Relationship Id="rId7" Type="http://schemas.openxmlformats.org/officeDocument/2006/relationships/hyperlink" Target="http://www.vsekolledzhi.ru/kolledzh/city/mahachkala/specialnost/tehnicheskaya-ekspluataciya-i-obsluzhivanie-elektricheskogo-i-elektromehanicheskogo-oborudovaniya/" TargetMode="External"/><Relationship Id="rId2" Type="http://schemas.openxmlformats.org/officeDocument/2006/relationships/hyperlink" Target="http://www.vsekolledzhi.ru/kolledzh/city/mahachkala/specialnost/seti-svyazi-i-sistemy-kommutacii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vsekolledzhi.ru/kolledzh/city/mahachkala/specialnost/stroitelstvo-i-ekspluataciya-zdaniy-i-sooruzheniy/" TargetMode="External"/><Relationship Id="rId11" Type="http://schemas.openxmlformats.org/officeDocument/2006/relationships/hyperlink" Target="http://www.vsekolledzhi.ru/kolledzh/city/mahachkala/specialnost/ekonomika-i-buhgalterskiy-uchet/" TargetMode="External"/><Relationship Id="rId5" Type="http://schemas.openxmlformats.org/officeDocument/2006/relationships/hyperlink" Target="http://www.vsekolledzhi.ru/kolledzh/city/mahachkala/specialnost/stroitelstvo-i-ekspluataciya-avtomobilnyh-dorog-i-aerodromov/" TargetMode="External"/><Relationship Id="rId10" Type="http://schemas.openxmlformats.org/officeDocument/2006/relationships/hyperlink" Target="http://www.vsekolledzhi.ru/kolledzh/city/mahachkala/specialnost/finansy/" TargetMode="External"/><Relationship Id="rId4" Type="http://schemas.openxmlformats.org/officeDocument/2006/relationships/hyperlink" Target="http://www.vsekolledzhi.ru/kolledzh/city/mahachkala/specialnost/socialno-kulturnaya-deyatelnost/" TargetMode="External"/><Relationship Id="rId9" Type="http://schemas.openxmlformats.org/officeDocument/2006/relationships/hyperlink" Target="http://www.vsekolledzhi.ru/kolledzh/city/mahachkala/specialnost/tehnicheskoe-obsluzhivanie-i-remont-radioelektronnoy-tehniki/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yandex.ru/maps/?text=%D0%A0%D0%B5%D1%81%D0%BF%D1%83%D0%B1%D0%BB%D0%B8%D0%BA%D0%B0%D0%BD%D1%81%D0%BA%D0%B8%D0%B9%20%D1%81%D1%82%D1%80%D0%BE%D0%B8%D1%82%D0%B5%D0%BB%D1%8C%D0%BD%D1%8B%D0%B9%20%D0%BA%D0%BE%D0%BB%D0%BB%D0%B5%D0%B4%D0%B6%20%E2%84%961&amp;source=wizbiz_new_map_single&amp;z=14&amp;ll=47.441868%2C42.978558&amp;sctx=CAAAAAEAoHB2a5nAR0C9APvo1H1FQBl2GJP%2BXtI%2F6X3ja88swz8CAAAAAQIBAAAAAAAAAAGoIU0GjuJfxhwAAAABAACAPwAAAAAAAAAA&amp;oid=204533380838&amp;ol=biz" TargetMode="External"/><Relationship Id="rId2" Type="http://schemas.openxmlformats.org/officeDocument/2006/relationships/hyperlink" Target="http://www.vsekolledzhi.ru/kolledzh/professionalnoe-uchilische-17-h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ksdrd.ru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sekolledzhi.ru/kolledzh/city/mahachkala/specialnost/avtomehanik/" TargetMode="External"/><Relationship Id="rId2" Type="http://schemas.openxmlformats.org/officeDocument/2006/relationships/hyperlink" Target="http://www.vsekolledzhi.ru/kolledzh/professionalnoe-uchilische-17-h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vsekolledzhi.ru/kolledzh/city/mahachkala/specialnost/master-otdelochnyh-stroitelnyh-rabot/" TargetMode="External"/><Relationship Id="rId5" Type="http://schemas.openxmlformats.org/officeDocument/2006/relationships/hyperlink" Target="http://www.vsekolledzhi.ru/kolledzh/city/mahachkala/specialnost/master-obschestroitelnyh-rabot/" TargetMode="External"/><Relationship Id="rId4" Type="http://schemas.openxmlformats.org/officeDocument/2006/relationships/hyperlink" Target="http://www.vsekolledzhi.ru/kolledzh/city/mahachkala/specialnost/elektromehanik-po-torgovomu-i-holodilnomu-oborudovaniyu/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sekolledzhi.ru/kolledzh/city/mahachkala/specialnost/master-stolyarno-plotnichnyh-i-parketnyh-rabot/" TargetMode="External"/><Relationship Id="rId7" Type="http://schemas.openxmlformats.org/officeDocument/2006/relationships/hyperlink" Target="http://www.vsekolledzhi.ru/kolledzh/city/mahachkala/specialnost/svarschik/" TargetMode="External"/><Relationship Id="rId2" Type="http://schemas.openxmlformats.org/officeDocument/2006/relationships/hyperlink" Target="http://www.vsekolledzhi.ru/kolledzh/professionalnoe-uchilische-17-h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vsekolledzhi.ru/kolledzh/city/mahachkala/specialnost/povar-konditer/" TargetMode="External"/><Relationship Id="rId5" Type="http://schemas.openxmlformats.org/officeDocument/2006/relationships/hyperlink" Target="http://www.vsekolledzhi.ru/kolledzh/city/mahachkala/specialnost/portnoy/" TargetMode="External"/><Relationship Id="rId4" Type="http://schemas.openxmlformats.org/officeDocument/2006/relationships/hyperlink" Target="http://www.vsekolledzhi.ru/kolledzh/city/mahachkala/specialnost/mladshaya-medicinskaya-sestra-po-uhodu-za-bolnymi/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yandex.ru/maps/?text=%D0%94%D0%B0%D0%B3%D0%B5%D1%81%D1%82%D0%B0%D0%BD%D1%81%D0%BA%D0%B8%D0%B9%20%D0%BA%D0%BE%D0%BB%D0%BB%D0%B5%D0%B4%D0%B6%20%D0%BA%D1%83%D0%BB%D1%8C%D1%82%D1%83%D1%80%D1%8B%20%D0%B8%20%D0%B8%D1%81%D0%BA%D1%83%D1%81%D1%81%D1%82%D0%B2%20%D0%B8%D0%BC.%20%D0%91.%20%D0%9C%D1%83%D1%80%D0%B0%D0%B4%D0%BE%D0%B2%D0%BE%D0%B9&amp;source=wizbiz_new_map_single&amp;z=14&amp;ll=47.506416%2C42.963950&amp;sctx=CAAAAAEAoHB2a5nAR0C9APvo1H1FQBl2GJP%2BXtI%2F6X3ja88swz8CAAAAAQIBAAAAAAAAAAGmQfDuXQKhDhwAAAABAACAPwAAAAAAAAAA&amp;oid=133079315325&amp;ol=biz" TargetMode="External"/><Relationship Id="rId2" Type="http://schemas.openxmlformats.org/officeDocument/2006/relationships/hyperlink" Target="http://www.vsekolledzhi.ru/kolledzh/dagestanskiy-kolledzh-kultury-i-iskusstv-im-b-muradovoy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kki.ru/" TargetMode="Externa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vsekolledzhi.ru/kolledzh/city/mahachkala/specialnost/socialno-kulturnaya-deyatelnost/" TargetMode="External"/><Relationship Id="rId3" Type="http://schemas.openxmlformats.org/officeDocument/2006/relationships/hyperlink" Target="http://www.vsekolledzhi.ru/kolledzh/city/mahachkala/specialnost/akterskoe-iskusstvo/" TargetMode="External"/><Relationship Id="rId7" Type="http://schemas.openxmlformats.org/officeDocument/2006/relationships/hyperlink" Target="http://www.vsekolledzhi.ru/kolledzh/city/mahachkala/specialnost/narodnoe-hudozhestvennoe-tvorchestvo/" TargetMode="External"/><Relationship Id="rId2" Type="http://schemas.openxmlformats.org/officeDocument/2006/relationships/hyperlink" Target="http://www.vsekolledzhi.ru/kolledzh/dagestanskiy-kolledzh-kultury-i-iskusstv-im-b-muradovoy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vsekolledzhi.ru/kolledzh/city/mahachkala/specialnost/muzykalnoe-obrazovanie/" TargetMode="External"/><Relationship Id="rId5" Type="http://schemas.openxmlformats.org/officeDocument/2006/relationships/hyperlink" Target="http://www.vsekolledzhi.ru/kolledzh/city/mahachkala/specialnost/instrumentalnoe-ispolnitelstvo/" TargetMode="External"/><Relationship Id="rId4" Type="http://schemas.openxmlformats.org/officeDocument/2006/relationships/hyperlink" Target="http://www.vsekolledzhi.ru/kolledzh/city/mahachkala/specialnost/bibliotekovedenie/" TargetMode="External"/><Relationship Id="rId9" Type="http://schemas.openxmlformats.org/officeDocument/2006/relationships/hyperlink" Target="http://www.vsekolledzhi.ru/kolledzh/city/mahachkala/specialnost/solnoe-i-horovoe-narodnoe-penie/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yandex.ru/maps/?text=%D1%80%D0%B5%D1%81%D0%BF%D1%83%D0%B1%D0%BB%D0%B8%D0%BA%D0%B0%D0%BD%D1%81%D0%BA%D0%B8%D0%B9%20%D0%BF%D0%BE%D0%BB%D0%B8%D1%82%D0%B5%D1%85%D0%BD%D0%B8%D1%87%D0%B5%D1%81%D0%BA%D0%B8%D0%B9%20%D0%BA%D0%BE%D0%BB%D0%BB%D0%B5%D0%B4%D0%B6%20%D0%BC%D0%B0%D1%85%D0%B0%D1%87%D0%BA%D0%B0%D0%BB%D0%B0&amp;source=wizbiz_new_map_single&amp;z=14&amp;ll=47.520026%2C42.967234&amp;sctx=CAAAAAIAoHB2a5nAR0C9APvo1H1FQBl2GJP%2BXtI%2F6X3ja88swz8CAAAAAQIBAAAAAAAAAAFFCR84WYyZtxwAAAABAACAPwAAAAAAAAAA&amp;oid=1042294984&amp;ol=biz" TargetMode="External"/><Relationship Id="rId2" Type="http://schemas.openxmlformats.org/officeDocument/2006/relationships/hyperlink" Target="http://www.vsekolledzhi.ru/kolledzh/dagestanskiy-politehnicheskiy-kolledzh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herpk.ru/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sekolledzhi.ru/kolledzh/city/mahachkala/specialnost/burenie-neftyanyh-i-gazovyh-skvazhin/" TargetMode="External"/><Relationship Id="rId2" Type="http://schemas.openxmlformats.org/officeDocument/2006/relationships/hyperlink" Target="http://www.vsekolledzhi.ru/kolledzh/dagestanskiy-politehnicheskiy-kolledzh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vsekolledzhi.ru/kolledzh/city/mahachkala/specialnost/konstruirovanie-modelirovanie-i-tehnologiya-shveynyh-izdeliy/" TargetMode="External"/><Relationship Id="rId5" Type="http://schemas.openxmlformats.org/officeDocument/2006/relationships/hyperlink" Target="http://www.vsekolledzhi.ru/kolledzh/city/mahachkala/specialnost/ekonomika-i-buhgalterskiy-uchet/" TargetMode="External"/><Relationship Id="rId4" Type="http://schemas.openxmlformats.org/officeDocument/2006/relationships/hyperlink" Target="http://www.vsekolledzhi.ru/kolledzh/city/mahachkala/specialnost/dizayn/" TargetMode="Externa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vsekolledzhi.ru/kolledzh/city/mahachkala/specialnost/tehnicheskoe-obsluzhivanie-i-remont-radioelektronnoy-tehniki/" TargetMode="External"/><Relationship Id="rId3" Type="http://schemas.openxmlformats.org/officeDocument/2006/relationships/hyperlink" Target="http://www.vsekolledzhi.ru/kolledzh/city/mahachkala/specialnost/pravo-i-organizaciya-socialnogo-obespecheniya/" TargetMode="External"/><Relationship Id="rId7" Type="http://schemas.openxmlformats.org/officeDocument/2006/relationships/hyperlink" Target="http://www.vsekolledzhi.ru/kolledzh/city/mahachkala/specialnost/tehnicheskaya-ekspluataciya-i-obsluzhivanie-elektricheskogo-i-elektromehanicheskogo-oborudovaniya/" TargetMode="External"/><Relationship Id="rId2" Type="http://schemas.openxmlformats.org/officeDocument/2006/relationships/hyperlink" Target="http://www.vsekolledzhi.ru/kolledzh/dagestanskiy-politehnicheskiy-kolledzh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vsekolledzhi.ru/kolledzh/city/mahachkala/specialnost/seti-svyazi-i-sistemy-kommutacii/" TargetMode="External"/><Relationship Id="rId5" Type="http://schemas.openxmlformats.org/officeDocument/2006/relationships/hyperlink" Target="http://www.vsekolledzhi.ru/kolledzh/city/mahachkala/specialnost/programmirovanie-v-kompyuternyh-sistemah/" TargetMode="External"/><Relationship Id="rId4" Type="http://schemas.openxmlformats.org/officeDocument/2006/relationships/hyperlink" Target="http://www.vsekolledzhi.ru/kolledzh/city/mahachkala/specialnost/prikladnaya-informatika/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yandex.ru/maps/?text=%D1%82%D0%B5%D1%85%D0%BD%D0%B8%D0%BA%D1%83%D0%BC%20%D0%B4%D0%B8%D0%B7%D0%B0%D0%B9%D0%BD%D0%B0%20%D1%8D%D0%BA%D0%BE%D0%BD%D0%BE%D0%BC%D0%B8%D0%BA%D0%B8%20%D0%B8%20%D0%BF%D1%80%D0%B0%D0%B2%D0%B0%20%D0%BC%D0%B0%D1%85%D0%B0%D1%87%D0%BA%D0%B0%D0%BB%D0%B0&amp;source=wizbiz_new_map_single&amp;z=14&amp;ll=47.457981%2C42.995671&amp;sctx=CAAAAAEAoHB2a5nAR0C9APvo1H1FQBl2GJP%2BXtI%2F6X3ja88swz8CAAAAAQIBAAAAAAAAAAE31U%2BDQO%2BHpxwAAAABAACAPwAAAAAAAAAA&amp;oid=1019531767&amp;ol=biz" TargetMode="External"/><Relationship Id="rId2" Type="http://schemas.openxmlformats.org/officeDocument/2006/relationships/hyperlink" Target="http://www.vsekolledzhi.ru/kolledzh/kolledzh-dizayna-i-turizma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izturteh.ru/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sekolledzhi.ru/kolledzh/city/mahachkala/specialnost/dizayn/" TargetMode="External"/><Relationship Id="rId2" Type="http://schemas.openxmlformats.org/officeDocument/2006/relationships/hyperlink" Target="http://www.vsekolledzhi.ru/kolledzh/kolledzh-dizayna-i-turizma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vsekolledzhi.ru/kolledzh/city/mahachkala/specialnost/prikladnaya-informatika/" TargetMode="External"/><Relationship Id="rId5" Type="http://schemas.openxmlformats.org/officeDocument/2006/relationships/hyperlink" Target="http://www.vsekolledzhi.ru/kolledzh/city/mahachkala/specialnost/pravo-i-organizaciya-socialnogo-obespecheniya/" TargetMode="External"/><Relationship Id="rId4" Type="http://schemas.openxmlformats.org/officeDocument/2006/relationships/hyperlink" Target="http://www.vsekolledzhi.ru/kolledzh/city/mahachkala/specialnost/ekonomika-i-buhgalterskiy-uchet/" TargetMode="Externa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sekolledzhi.ru/kolledzh/mahachkalinskiy-promyshlenno-ekonomicheskiy-tehniku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sekolledzhi.ru/kolledzh/city/mahachkala/specialnost/burenie-neftyanyh-i-gazovyh-skvazhin/" TargetMode="External"/><Relationship Id="rId2" Type="http://schemas.openxmlformats.org/officeDocument/2006/relationships/hyperlink" Target="http://www.vsekolledzhi.ru/kolledzh/mahachkalinskiy-promyshlenno-ekonomicheskiy-tehniku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vsekolledzhi.ru/kolledzh/city/mahachkala/specialnost/finansy/" TargetMode="External"/><Relationship Id="rId4" Type="http://schemas.openxmlformats.org/officeDocument/2006/relationships/hyperlink" Target="http://www.vsekolledzhi.ru/kolledzh/city/mahachkala/specialnost/ekonomika-i-buhgalterskiy-uchet/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sekolledzhi.ru/kolledzh/city/mahachkala/specialnost/informacionnye-sistemy/" TargetMode="External"/><Relationship Id="rId2" Type="http://schemas.openxmlformats.org/officeDocument/2006/relationships/hyperlink" Target="http://www.vsekolledzhi.ru/kolledzh/mahachkalinskiy-promyshlenno-ekonomicheskiy-tehniku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vsekolledzhi.ru/kolledzh/city/mahachkala/specialnost/zemelno-imuschestvennye-otnosheniya/" TargetMode="External"/><Relationship Id="rId5" Type="http://schemas.openxmlformats.org/officeDocument/2006/relationships/hyperlink" Target="http://www.vsekolledzhi.ru/kolledzh/city/mahachkala/specialnost/razrabotka-i-ekspluataciya-neftyanyh-i-gazovyh-mestorozhdeniy/" TargetMode="External"/><Relationship Id="rId4" Type="http://schemas.openxmlformats.org/officeDocument/2006/relationships/hyperlink" Target="http://www.vsekolledzhi.ru/kolledzh/city/mahachkala/specialnost/kompyuternye-seti/" TargetMode="Externa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yandex.ru/maps/?text=%D1%80%D0%B5%D1%81%D0%BF%D1%83%D0%B1%D0%BB%D0%B8%D0%BA%D0%B0%D0%BD%D1%81%D0%BA%D0%B8%D0%B9%20%D1%81%D1%82%D1%80%D0%BE%D0%B8%D1%82%D0%B5%D0%BB%D1%8C%D0%BD%D1%8B%D0%B9%20%D0%BA%D0%BE%D0%BB%D0%BB%D0%B5%D0%B4%D0%B6%201%20%D0%BC%D0%B0%D1%85%D0%B0%D1%87%D0%BA%D0%B0%D0%BB%D0%B0%20%D1%81%D0%B0%D0%B9%D1%82&amp;source=wizbiz_new_map_single&amp;z=14&amp;ll=47.441899%2C42.978681&amp;sctx=CAAAAAEAoHB2a5nAR0C9APvo1H1FQBl2GJP%2BXtI%2F6X3ja88swz8CAAAAAQIBAAAAAAAAAAG4cJlCTbGdtxwAAAABAACAPwAAAAAAAAAA&amp;oid=107464300080&amp;ol=biz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sekolledzhi.ru/kolledzh/city/mahachkala/specialnost/elektromehanik-po-torgovomu-i-holodilnomu-oborudovaniyu/" TargetMode="External"/><Relationship Id="rId2" Type="http://schemas.openxmlformats.org/officeDocument/2006/relationships/hyperlink" Target="http://www.vsekolledzhi.ru/kolledzh/city/mahachkala/specialnost/avtomehanik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vsekolledzhi.ru/kolledzh/city/mahachkala/specialnost/master-otdelochnyh-stroitelnyh-rabot/" TargetMode="External"/><Relationship Id="rId4" Type="http://schemas.openxmlformats.org/officeDocument/2006/relationships/hyperlink" Target="http://www.vsekolledzhi.ru/kolledzh/city/mahachkala/specialnost/master-obschestroitelnyh-rabot/" TargetMode="Externa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sekolledzhi.ru/kolledzh/city/mahachkala/specialnost/mladshaya-medicinskaya-sestra-po-uhodu-za-bolnymi/" TargetMode="External"/><Relationship Id="rId2" Type="http://schemas.openxmlformats.org/officeDocument/2006/relationships/hyperlink" Target="http://www.vsekolledzhi.ru/kolledzh/city/mahachkala/specialnost/master-stolyarno-plotnichnyh-i-parketnyh-rabo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vsekolledzhi.ru/kolledzh/city/mahachkala/specialnost/svarschik/" TargetMode="External"/><Relationship Id="rId5" Type="http://schemas.openxmlformats.org/officeDocument/2006/relationships/hyperlink" Target="http://www.vsekolledzhi.ru/kolledzh/city/mahachkala/specialnost/povar-konditer/" TargetMode="External"/><Relationship Id="rId4" Type="http://schemas.openxmlformats.org/officeDocument/2006/relationships/hyperlink" Target="http://www.vsekolledzhi.ru/kolledzh/city/mahachkala/specialnost/portnoy/" TargetMode="Externa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&#1084;&#1072;&#1076;&#1082;.&#1088;&#1092;/" TargetMode="External"/><Relationship Id="rId2" Type="http://schemas.openxmlformats.org/officeDocument/2006/relationships/hyperlink" Target="https://yandex.ru/maps/?text=%D1%80%D0%B5%D1%81%D0%BF%D1%83%D0%B1%D0%BB%D0%B8%D0%BA%D0%B0%D0%BD%D1%81%D0%BA%D0%B8%D0%B9%20%D0%B0%D0%B2%D1%82%D0%BE%D0%BC%D0%BE%D0%B1%D0%B8%D0%BB%D1%8C%D0%BD%D0%BE-%D0%B4%D0%BE%D1%80%D0%BE%D0%B6%D0%BD%D1%8B%D0%B9%20%D0%BA%D0%BE%D0%BB%D0%BB%D0%B5%D0%B4%D0%B6%20%D0%BC%D0%B0%D1%85%D0%B0%D1%87%D0%BA%D0%B0%D0%BB%D0%B0&amp;source=wizbiz_new_map_single&amp;z=14&amp;ll=47.473070%2C42.983562&amp;sctx=CAAAAAIAoHB2a5nAR0C9APvo1H1FQBl2GJP%2BXtI%2F6X3ja88swz8CAAAAAQIBAAAAAAAAAAFCQ4AmKoEhjxwAAAABAACAPwAAAAAAAAAA&amp;oid=1203358059&amp;ol=biz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sekolledzhi.ru/kolledzh/city/mahachkala/specialnost/organizaciya-perevozok-i-upravlenie-na-transporte/" TargetMode="External"/><Relationship Id="rId2" Type="http://schemas.openxmlformats.org/officeDocument/2006/relationships/hyperlink" Target="http://www.vsekolledzhi.ru/kolledzh/city/mahachkala/specialnost/ekonomika-i-buhgalterskiy-uchet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vsekolledzhi.ru/kolledzh/city/mahachkala/specialnost/pravo-i-organizaciya-socialnogo-obespecheniya/" TargetMode="Externa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sekolledzhi.ru/kolledzh/city/mahachkala/specialnost/stroitelstvo-i-ekspluataciya-avtomobilnyh-dorog-i-aerodromov/" TargetMode="External"/><Relationship Id="rId2" Type="http://schemas.openxmlformats.org/officeDocument/2006/relationships/hyperlink" Target="http://www.vsekolledzhi.ru/kolledzh/city/mahachkala/specialnost/programmirovanie-v-kompyuternyh-sistemah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vsekolledzhi.ru/kolledzh/city/mahachkala/specialnost/tehnicheskoe-obsluzhivanie-i-remont-avtomobilnogo-transporta/" TargetMode="External"/><Relationship Id="rId4" Type="http://schemas.openxmlformats.org/officeDocument/2006/relationships/hyperlink" Target="http://www.vsekolledzhi.ru/kolledzh/city/mahachkala/specialnost/stroitelstvo-i-ekspluataciya-zdaniy-i-sooruzheniy/" TargetMode="Externa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bmk.su/" TargetMode="External"/><Relationship Id="rId2" Type="http://schemas.openxmlformats.org/officeDocument/2006/relationships/hyperlink" Target="https://yandex.ru/maps/?text=%D0%94%D0%B0%D0%B3%D0%B5%D1%81%D1%82%D0%B0%D0%BD%D1%81%D0%BA%D0%B8%D0%B9%20%D0%B1%D0%B0%D0%B7%D0%BE%D0%B2%D1%8B%D0%B9%20%D0%BC%D0%B5%D0%B4%D0%B8%D1%86%D0%B8%D0%BD%D1%81%D0%BA%D0%B8%D0%B9%20%D0%BA%D0%BE%D0%BB%D0%BB%D0%B5%D0%B4%D0%B6%20%D0%B8%D0%BC.%20%D0%A0.%D0%9F.%20%D0%90%D1%81%D0%BA%D0%B5%D1%80%D1%85%D0%B0%D0%BD%D0%BE%D0%B2%D0%B0&amp;source=wizbiz_new_map_single&amp;z=14&amp;ll=47.495483%2C42.965191&amp;sctx=CAAAAAEAoHB2a5nAR0C9APvo1H1FQBl2GJP%2BXtI%2F6X3ja88swz8CAAAAAQIBAAAAAAAAAAHSp%2FUkSKWVnhwAAAABAACAPwAAAAAAAAAA&amp;oid=1075677149&amp;ol=biz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sekolledzhi.ru/kolledzh/city/mahachkala/specialnost/farmaciya/" TargetMode="External"/><Relationship Id="rId7" Type="http://schemas.openxmlformats.org/officeDocument/2006/relationships/hyperlink" Target="http://www.vsekolledzhi.ru/kolledzh/city/mahachkala/specialnost/stomatologiya-ortopedicheskaya/" TargetMode="External"/><Relationship Id="rId2" Type="http://schemas.openxmlformats.org/officeDocument/2006/relationships/hyperlink" Target="http://www.vsekolledzhi.ru/kolledzh/city/mahachkala/specialnost/akusherskoe-delo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vsekolledzhi.ru/kolledzh/city/mahachkala/specialnost/sestrinskoe-delo/" TargetMode="External"/><Relationship Id="rId5" Type="http://schemas.openxmlformats.org/officeDocument/2006/relationships/hyperlink" Target="http://www.vsekolledzhi.ru/kolledzh/city/mahachkala/specialnost/lechebnoe-delo/" TargetMode="External"/><Relationship Id="rId4" Type="http://schemas.openxmlformats.org/officeDocument/2006/relationships/hyperlink" Target="http://www.vsekolledzhi.ru/kolledzh/city/mahachkala/specialnost/laboratornaya-diagnostika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799" y="1340768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r">
              <a:lnSpc>
                <a:spcPct val="80000"/>
              </a:lnSpc>
            </a:pP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Труд избавляет нас</a:t>
            </a:r>
          </a:p>
          <a:p>
            <a:pPr algn="r">
              <a:lnSpc>
                <a:spcPct val="80000"/>
              </a:lnSpc>
            </a:pP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От трех великих зол:</a:t>
            </a:r>
          </a:p>
          <a:p>
            <a:pPr algn="r">
              <a:lnSpc>
                <a:spcPct val="80000"/>
              </a:lnSpc>
            </a:pP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Скуки, порока и нужды.</a:t>
            </a:r>
          </a:p>
          <a:p>
            <a:pPr algn="r">
              <a:lnSpc>
                <a:spcPct val="80000"/>
              </a:lnSpc>
            </a:pPr>
            <a:endParaRPr lang="ru-RU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r">
              <a:lnSpc>
                <a:spcPct val="80000"/>
              </a:lnSpc>
            </a:pP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Вольтер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13309" y="1181906"/>
            <a:ext cx="684076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МИР </a:t>
            </a:r>
          </a:p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профессий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5" name="Рисунок 4" descr="1191619153_xakep_lv_ss38002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7090" y="3140968"/>
            <a:ext cx="2240646" cy="3071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5" descr="max_soz03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275706" cy="3395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 descr="462bd866fc4e432e1c6a898079933e28_big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24998"/>
          <a:stretch>
            <a:fillRect/>
          </a:stretch>
        </p:blipFill>
        <p:spPr bwMode="auto">
          <a:xfrm>
            <a:off x="179512" y="260648"/>
            <a:ext cx="2218556" cy="2218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5975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28600"/>
            <a:ext cx="7815262" cy="91440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ru-RU" sz="3600" dirty="0"/>
              <a:t>Человек – знаковая система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844675"/>
            <a:ext cx="7924800" cy="42037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		Объединяет людей, объектом труда которых является устная и письменная речь, цифры, химические и физические знаки, символы, ноты, схемы, карты, графики и т.п. (программист, машинистка, чертежник, оператор ЭВМ, экономист, бухгалтер, печатник).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11268" y="5491451"/>
            <a:ext cx="2778005" cy="40011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000" dirty="0" smtClean="0"/>
              <a:t>Приведи свои примеры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14877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28600"/>
            <a:ext cx="7815262" cy="91440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sz="3600" dirty="0"/>
              <a:t>Человек – художественный образ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9138"/>
            <a:ext cx="7924800" cy="403066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		Включает занятия, связанные с различными видами искусства – прикладного, изобразительного, музыкального, литературного, театрального (артист, писатель, гравер, архитектор, фотограф, музыкант, модельер, дизайнер).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18621" y="5692026"/>
            <a:ext cx="2778005" cy="40011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000" dirty="0" smtClean="0"/>
              <a:t>Приведи свои примеры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170064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tx2">
                    <a:satMod val="130000"/>
                  </a:schemeClr>
                </a:solidFill>
              </a:rPr>
              <a:t>Кому нужны эти предметы?</a:t>
            </a:r>
            <a:endParaRPr lang="ru-RU" sz="4400" b="1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4" name="Рисунок 3" descr="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6313" y="1857375"/>
            <a:ext cx="4146550" cy="4370388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</p:pic>
      <p:pic>
        <p:nvPicPr>
          <p:cNvPr id="5" name="Рисунок 4" descr="2d883dc9e66b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3000" y="1857375"/>
            <a:ext cx="3517900" cy="4357688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92396341"/>
      </p:ext>
    </p:extLst>
  </p:cSld>
  <p:clrMapOvr>
    <a:masterClrMapping/>
  </p:clrMapOvr>
  <p:transition advTm="3035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14438" y="188640"/>
            <a:ext cx="7499350" cy="1143000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tx2">
                    <a:satMod val="130000"/>
                  </a:schemeClr>
                </a:solidFill>
              </a:rPr>
              <a:t>Угадай профессию.</a:t>
            </a:r>
            <a:endParaRPr lang="ru-RU" sz="5400" b="1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5" name="Рисунок 4" descr="26965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3438" y="3214688"/>
            <a:ext cx="4286250" cy="321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5" descr="30aca331c37f7d3a8c7a87f67a90ff55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4438" y="1500188"/>
            <a:ext cx="3429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1748892547"/>
      </p:ext>
    </p:extLst>
  </p:cSld>
  <p:clrMapOvr>
    <a:masterClrMapping/>
  </p:clrMapOvr>
  <p:transition advTm="3040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350" y="1052513"/>
            <a:ext cx="7499350" cy="121761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4400" b="1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ru-RU" sz="4400" b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902009" y="1916832"/>
            <a:ext cx="7632848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3600" b="1" dirty="0" smtClean="0">
                <a:solidFill>
                  <a:srgbClr val="00B050"/>
                </a:solidFill>
                <a:latin typeface="Corbel" pitchFamily="34" charset="0"/>
              </a:rPr>
              <a:t>Тяжело </a:t>
            </a:r>
            <a:r>
              <a:rPr lang="ru-RU" sz="3600" b="1" dirty="0">
                <a:solidFill>
                  <a:srgbClr val="00B050"/>
                </a:solidFill>
                <a:latin typeface="Corbel" pitchFamily="34" charset="0"/>
              </a:rPr>
              <a:t>тому, кто от работы бежит.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88731" y="891636"/>
            <a:ext cx="6288837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000" dirty="0" smtClean="0"/>
              <a:t>Назови известные тебе пословицы о труде и профессии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99592" y="2996952"/>
            <a:ext cx="7632848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70C0"/>
                </a:solidFill>
                <a:latin typeface="Corbel" pitchFamily="34" charset="0"/>
              </a:rPr>
              <a:t>Труд кормит и одевает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99592" y="4005064"/>
            <a:ext cx="7632848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Corbel" pitchFamily="34" charset="0"/>
              </a:rPr>
              <a:t>Кто любит трудиться, тому без дела     не сидится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106338630"/>
      </p:ext>
    </p:extLst>
  </p:cSld>
  <p:clrMapOvr>
    <a:masterClrMapping/>
  </p:clrMapOvr>
  <p:transition advTm="3795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7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7919" y="5363773"/>
            <a:ext cx="7499350" cy="121761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44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4400" b="1" dirty="0" smtClean="0">
                <a:solidFill>
                  <a:schemeClr val="tx2">
                    <a:satMod val="130000"/>
                  </a:schemeClr>
                </a:solidFill>
              </a:rPr>
              <a:t>Это труд, который люди себе выбирают на всю жизнь.</a:t>
            </a:r>
            <a:br>
              <a:rPr lang="ru-RU" sz="4400" b="1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ru-RU" sz="4400" b="1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4" name="Рисунок 3" descr="r-n-k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87824" y="836712"/>
            <a:ext cx="3240360" cy="437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614213" y="158128"/>
            <a:ext cx="65897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ru-RU" sz="4000" b="1" dirty="0">
                <a:solidFill>
                  <a:schemeClr val="accent6">
                    <a:lumMod val="50000"/>
                  </a:schemeClr>
                </a:solidFill>
              </a:rPr>
              <a:t>Что такое профессия?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106338630"/>
      </p:ext>
    </p:extLst>
  </p:cSld>
  <p:clrMapOvr>
    <a:masterClrMapping/>
  </p:clrMapOvr>
  <p:transition advTm="3795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sz="4900" b="1" i="1" dirty="0" smtClean="0">
                <a:solidFill>
                  <a:srgbClr val="FF0000"/>
                </a:solidFill>
              </a:rPr>
              <a:t>Специальности </a:t>
            </a:r>
            <a:r>
              <a:rPr lang="ru-RU" sz="4900" b="1" i="1" dirty="0" smtClean="0">
                <a:solidFill>
                  <a:srgbClr val="FF0000"/>
                </a:solidFill>
              </a:rPr>
              <a:t>после 9 классов.</a:t>
            </a:r>
            <a:r>
              <a:rPr lang="ru-RU" sz="4900" b="1" dirty="0" smtClean="0">
                <a:solidFill>
                  <a:srgbClr val="FF0000"/>
                </a:solidFill>
              </a:rPr>
              <a:t/>
            </a:r>
            <a:br>
              <a:rPr lang="ru-RU" sz="4900" b="1" dirty="0" smtClean="0">
                <a:solidFill>
                  <a:srgbClr val="FF0000"/>
                </a:solidFill>
              </a:rPr>
            </a:br>
            <a:r>
              <a:rPr lang="ru-RU" b="1" i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b="1" dirty="0" smtClean="0">
                <a:hlinkClick r:id="rId2"/>
              </a:rPr>
              <a:t>Автомеханик</a:t>
            </a:r>
            <a:endParaRPr lang="ru-RU" dirty="0" smtClean="0"/>
          </a:p>
          <a:p>
            <a:r>
              <a:rPr lang="ru-RU" b="1" dirty="0" smtClean="0">
                <a:hlinkClick r:id="rId3"/>
              </a:rPr>
              <a:t>Актерское </a:t>
            </a:r>
            <a:r>
              <a:rPr lang="ru-RU" b="1" dirty="0" smtClean="0">
                <a:hlinkClick r:id="rId3"/>
              </a:rPr>
              <a:t>искусство</a:t>
            </a:r>
            <a:endParaRPr lang="ru-RU" dirty="0" smtClean="0"/>
          </a:p>
          <a:p>
            <a:r>
              <a:rPr lang="ru-RU" b="1" dirty="0" smtClean="0">
                <a:hlinkClick r:id="rId4"/>
              </a:rPr>
              <a:t>Библиотековедение</a:t>
            </a:r>
            <a:endParaRPr lang="ru-RU" dirty="0" smtClean="0"/>
          </a:p>
          <a:p>
            <a:r>
              <a:rPr lang="ru-RU" b="1" dirty="0" smtClean="0">
                <a:hlinkClick r:id="rId5"/>
              </a:rPr>
              <a:t>Бурение нефтяных и газовых </a:t>
            </a:r>
            <a:r>
              <a:rPr lang="ru-RU" b="1" dirty="0" smtClean="0">
                <a:hlinkClick r:id="rId5"/>
              </a:rPr>
              <a:t>скважин</a:t>
            </a:r>
            <a:endParaRPr lang="ru-RU" dirty="0" smtClean="0"/>
          </a:p>
          <a:p>
            <a:r>
              <a:rPr lang="ru-RU" b="1" dirty="0" smtClean="0">
                <a:hlinkClick r:id="rId6"/>
              </a:rPr>
              <a:t>Дизайн</a:t>
            </a:r>
            <a:endParaRPr lang="ru-RU" dirty="0" smtClean="0"/>
          </a:p>
          <a:p>
            <a:r>
              <a:rPr lang="ru-RU" b="1" dirty="0" smtClean="0">
                <a:hlinkClick r:id="rId7"/>
              </a:rPr>
              <a:t>Земельно-имущественные </a:t>
            </a:r>
            <a:r>
              <a:rPr lang="ru-RU" b="1" dirty="0" smtClean="0">
                <a:hlinkClick r:id="rId7"/>
              </a:rPr>
              <a:t>отношения</a:t>
            </a:r>
            <a:endParaRPr lang="ru-RU" dirty="0" smtClean="0"/>
          </a:p>
          <a:p>
            <a:r>
              <a:rPr lang="ru-RU" b="1" dirty="0" smtClean="0">
                <a:hlinkClick r:id="rId8"/>
              </a:rPr>
              <a:t>Инструментальное </a:t>
            </a:r>
            <a:r>
              <a:rPr lang="ru-RU" b="1" dirty="0" smtClean="0">
                <a:hlinkClick r:id="rId8"/>
              </a:rPr>
              <a:t>исполнительство</a:t>
            </a:r>
            <a:endParaRPr lang="ru-RU" dirty="0" smtClean="0"/>
          </a:p>
          <a:p>
            <a:r>
              <a:rPr lang="ru-RU" b="1" dirty="0" smtClean="0">
                <a:hlinkClick r:id="rId9"/>
              </a:rPr>
              <a:t>Информационные </a:t>
            </a:r>
            <a:r>
              <a:rPr lang="ru-RU" b="1" dirty="0" smtClean="0">
                <a:hlinkClick r:id="rId9"/>
              </a:rPr>
              <a:t>системы</a:t>
            </a:r>
            <a:endParaRPr lang="ru-RU" dirty="0" smtClean="0"/>
          </a:p>
          <a:p>
            <a:r>
              <a:rPr lang="ru-RU" b="1" dirty="0" smtClean="0">
                <a:hlinkClick r:id="rId10"/>
              </a:rPr>
              <a:t>Компьютерные </a:t>
            </a:r>
            <a:r>
              <a:rPr lang="ru-RU" b="1" dirty="0" smtClean="0">
                <a:hlinkClick r:id="rId10"/>
              </a:rPr>
              <a:t>сети</a:t>
            </a:r>
            <a:endParaRPr lang="ru-RU" dirty="0" smtClean="0"/>
          </a:p>
          <a:p>
            <a:r>
              <a:rPr lang="ru-RU" b="1" dirty="0" smtClean="0">
                <a:hlinkClick r:id="rId11"/>
              </a:rPr>
              <a:t>Конструирование, моделирование и технология швейных </a:t>
            </a:r>
            <a:r>
              <a:rPr lang="ru-RU" b="1" dirty="0" smtClean="0">
                <a:hlinkClick r:id="rId11"/>
              </a:rPr>
              <a:t>изделий</a:t>
            </a:r>
            <a:endParaRPr lang="ru-RU" dirty="0" smtClean="0"/>
          </a:p>
          <a:p>
            <a:r>
              <a:rPr lang="ru-RU" b="1" dirty="0" smtClean="0">
                <a:hlinkClick r:id="rId12"/>
              </a:rPr>
              <a:t>Мастер общестроительных работ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</a:rPr>
              <a:t>Специальности после 9 классов.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 smtClean="0">
                <a:hlinkClick r:id="rId2"/>
              </a:rPr>
              <a:t>Мастер отделочных строительных работ</a:t>
            </a:r>
            <a:endParaRPr lang="ru-RU" dirty="0" smtClean="0"/>
          </a:p>
          <a:p>
            <a:r>
              <a:rPr lang="ru-RU" b="1" dirty="0" smtClean="0">
                <a:hlinkClick r:id="rId3"/>
              </a:rPr>
              <a:t>Мастер столярно-плотничных и паркетных работ</a:t>
            </a:r>
            <a:endParaRPr lang="ru-RU" dirty="0" smtClean="0"/>
          </a:p>
          <a:p>
            <a:r>
              <a:rPr lang="ru-RU" b="1" dirty="0" smtClean="0">
                <a:hlinkClick r:id="rId4"/>
              </a:rPr>
              <a:t>Музыкальное образование</a:t>
            </a:r>
            <a:endParaRPr lang="ru-RU" dirty="0" smtClean="0"/>
          </a:p>
          <a:p>
            <a:r>
              <a:rPr lang="ru-RU" b="1" dirty="0" smtClean="0">
                <a:hlinkClick r:id="rId5"/>
              </a:rPr>
              <a:t>Народное художественное творчество</a:t>
            </a:r>
            <a:endParaRPr lang="ru-RU" dirty="0" smtClean="0"/>
          </a:p>
          <a:p>
            <a:r>
              <a:rPr lang="ru-RU" b="1" dirty="0" smtClean="0">
                <a:hlinkClick r:id="rId6"/>
              </a:rPr>
              <a:t>Организация перевозок и управление на транспорте</a:t>
            </a:r>
            <a:endParaRPr lang="ru-RU" dirty="0" smtClean="0"/>
          </a:p>
          <a:p>
            <a:r>
              <a:rPr lang="ru-RU" b="1" dirty="0" smtClean="0">
                <a:hlinkClick r:id="rId7"/>
              </a:rPr>
              <a:t>Повар, кондитер</a:t>
            </a:r>
            <a:endParaRPr lang="ru-RU" dirty="0" smtClean="0"/>
          </a:p>
          <a:p>
            <a:r>
              <a:rPr lang="ru-RU" b="1" dirty="0" smtClean="0">
                <a:hlinkClick r:id="rId8"/>
              </a:rPr>
              <a:t>Портной</a:t>
            </a:r>
            <a:endParaRPr lang="ru-RU" dirty="0" smtClean="0"/>
          </a:p>
          <a:p>
            <a:r>
              <a:rPr lang="ru-RU" b="1" dirty="0" smtClean="0">
                <a:hlinkClick r:id="rId9"/>
              </a:rPr>
              <a:t>Право и организация социального обеспечения</a:t>
            </a:r>
            <a:endParaRPr lang="ru-RU" dirty="0" smtClean="0"/>
          </a:p>
          <a:p>
            <a:r>
              <a:rPr lang="ru-RU" b="1" dirty="0" smtClean="0">
                <a:hlinkClick r:id="rId10"/>
              </a:rPr>
              <a:t>Прикладная информатика</a:t>
            </a:r>
            <a:endParaRPr lang="ru-RU" dirty="0" smtClean="0"/>
          </a:p>
          <a:p>
            <a:r>
              <a:rPr lang="ru-RU" b="1" dirty="0" smtClean="0">
                <a:hlinkClick r:id="rId11"/>
              </a:rPr>
              <a:t>Программирование в компьютерных системах</a:t>
            </a:r>
            <a:endParaRPr lang="ru-RU" dirty="0" smtClean="0"/>
          </a:p>
          <a:p>
            <a:r>
              <a:rPr lang="ru-RU" b="1" dirty="0" smtClean="0">
                <a:hlinkClick r:id="rId12"/>
              </a:rPr>
              <a:t>Разработка и эксплуатация нефтяных и газовых месторождений</a:t>
            </a:r>
            <a:endParaRPr lang="ru-RU" dirty="0" smtClean="0"/>
          </a:p>
          <a:p>
            <a:r>
              <a:rPr lang="ru-RU" b="1" dirty="0" smtClean="0">
                <a:hlinkClick r:id="rId13"/>
              </a:rPr>
              <a:t>Сварщик</a:t>
            </a:r>
            <a:endParaRPr lang="ru-RU" dirty="0" smtClean="0"/>
          </a:p>
          <a:p>
            <a:r>
              <a:rPr lang="ru-RU" b="1" dirty="0" smtClean="0">
                <a:hlinkClick r:id="rId14"/>
              </a:rPr>
              <a:t>Сестринское </a:t>
            </a:r>
            <a:r>
              <a:rPr lang="ru-RU" b="1" dirty="0" smtClean="0">
                <a:hlinkClick r:id="rId14"/>
              </a:rPr>
              <a:t>дело</a:t>
            </a:r>
            <a:endParaRPr lang="ru-RU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</a:rPr>
              <a:t>Специальности после 9 классов.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hlinkClick r:id="rId2"/>
              </a:rPr>
              <a:t>Сети связи и системы коммутации</a:t>
            </a:r>
            <a:endParaRPr lang="ru-RU" sz="2000" dirty="0" smtClean="0"/>
          </a:p>
          <a:p>
            <a:r>
              <a:rPr lang="ru-RU" sz="2000" b="1" dirty="0" smtClean="0">
                <a:hlinkClick r:id="rId3"/>
              </a:rPr>
              <a:t>Сольное и хоровое народное пение</a:t>
            </a:r>
            <a:endParaRPr lang="ru-RU" sz="2000" dirty="0" smtClean="0"/>
          </a:p>
          <a:p>
            <a:r>
              <a:rPr lang="ru-RU" sz="2000" b="1" dirty="0" smtClean="0">
                <a:hlinkClick r:id="rId4"/>
              </a:rPr>
              <a:t>Социально-культурная деятельность</a:t>
            </a:r>
            <a:endParaRPr lang="ru-RU" sz="2000" dirty="0" smtClean="0"/>
          </a:p>
          <a:p>
            <a:r>
              <a:rPr lang="ru-RU" sz="2000" b="1" dirty="0" smtClean="0">
                <a:hlinkClick r:id="rId5"/>
              </a:rPr>
              <a:t>Строительство и эксплуатация автомобильных дорог и аэродромов</a:t>
            </a:r>
            <a:endParaRPr lang="ru-RU" sz="2000" dirty="0" smtClean="0"/>
          </a:p>
          <a:p>
            <a:r>
              <a:rPr lang="ru-RU" sz="2000" b="1" dirty="0" smtClean="0">
                <a:hlinkClick r:id="rId6"/>
              </a:rPr>
              <a:t>Строительство и эксплуатация зданий и сооружений</a:t>
            </a:r>
            <a:endParaRPr lang="ru-RU" sz="2000" dirty="0" smtClean="0"/>
          </a:p>
          <a:p>
            <a:r>
              <a:rPr lang="ru-RU" sz="2000" b="1" dirty="0" smtClean="0">
                <a:hlinkClick r:id="rId7"/>
              </a:rPr>
              <a:t>Техническая эксплуатация и обслуживание электрического и электромеханического оборудования</a:t>
            </a:r>
            <a:endParaRPr lang="ru-RU" sz="2000" dirty="0" smtClean="0"/>
          </a:p>
          <a:p>
            <a:r>
              <a:rPr lang="ru-RU" sz="2000" b="1" dirty="0" smtClean="0">
                <a:hlinkClick r:id="rId8"/>
              </a:rPr>
              <a:t>Техническое обслуживание и ремонт автомобильного транспорта</a:t>
            </a:r>
            <a:endParaRPr lang="ru-RU" sz="2000" dirty="0" smtClean="0"/>
          </a:p>
          <a:p>
            <a:r>
              <a:rPr lang="ru-RU" sz="2000" b="1" dirty="0" smtClean="0">
                <a:hlinkClick r:id="rId9"/>
              </a:rPr>
              <a:t>Техническое обслуживание и ремонт радиоэлектронной техники</a:t>
            </a:r>
            <a:endParaRPr lang="ru-RU" sz="2000" dirty="0" smtClean="0"/>
          </a:p>
          <a:p>
            <a:r>
              <a:rPr lang="ru-RU" sz="2000" b="1" dirty="0" smtClean="0">
                <a:hlinkClick r:id="rId10"/>
              </a:rPr>
              <a:t>Финансы</a:t>
            </a:r>
            <a:endParaRPr lang="ru-RU" sz="2000" dirty="0" smtClean="0"/>
          </a:p>
          <a:p>
            <a:r>
              <a:rPr lang="ru-RU" sz="2000" b="1" dirty="0" smtClean="0">
                <a:hlinkClick r:id="rId11"/>
              </a:rPr>
              <a:t>Экономика и бухгалтерский учет</a:t>
            </a:r>
            <a:endParaRPr lang="ru-RU" sz="2000" dirty="0" smtClean="0"/>
          </a:p>
          <a:p>
            <a:r>
              <a:rPr lang="ru-RU" sz="2000" b="1" dirty="0" smtClean="0"/>
              <a:t>Электромеханик по торговому и холодильному </a:t>
            </a:r>
            <a:r>
              <a:rPr lang="ru-RU" sz="2000" b="1" dirty="0" smtClean="0"/>
              <a:t>оборудованию</a:t>
            </a:r>
            <a:endParaRPr lang="ru-RU" sz="2000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hlinkClick r:id="rId2"/>
              </a:rPr>
              <a:t>Республиканский строительный колледж №1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 smtClean="0"/>
              <a:t>Адрес</a:t>
            </a:r>
            <a:r>
              <a:rPr lang="ru-RU" dirty="0" err="1" smtClean="0">
                <a:hlinkClick r:id="rId3"/>
              </a:rPr>
              <a:t>Россия</a:t>
            </a:r>
            <a:r>
              <a:rPr lang="ru-RU" dirty="0" smtClean="0">
                <a:hlinkClick r:id="rId3"/>
              </a:rPr>
              <a:t>, Республика Дагестан, Махачкала, улица Пржевальского, 38А</a:t>
            </a:r>
            <a:endParaRPr lang="ru-RU" dirty="0" smtClean="0"/>
          </a:p>
          <a:p>
            <a:r>
              <a:rPr lang="ru-RU" b="1" dirty="0" smtClean="0"/>
              <a:t>Телефон</a:t>
            </a:r>
            <a:r>
              <a:rPr lang="ru-RU" dirty="0" smtClean="0"/>
              <a:t>+7 8722 60‑33-22, +7 8722 </a:t>
            </a:r>
            <a:r>
              <a:rPr lang="ru-RU" dirty="0" smtClean="0"/>
              <a:t>60‑32-07</a:t>
            </a:r>
            <a:endParaRPr lang="ru-RU" dirty="0" smtClean="0"/>
          </a:p>
          <a:p>
            <a:r>
              <a:rPr lang="ru-RU" b="1" dirty="0" err="1" smtClean="0"/>
              <a:t>Сайт</a:t>
            </a:r>
            <a:r>
              <a:rPr lang="ru-RU" dirty="0" err="1" smtClean="0">
                <a:hlinkClick r:id="rId4"/>
              </a:rPr>
              <a:t>ksdrd.ru</a:t>
            </a:r>
            <a:endParaRPr lang="ru-RU" dirty="0" smtClean="0"/>
          </a:p>
          <a:p>
            <a:r>
              <a:rPr lang="ru-RU" b="1" dirty="0" smtClean="0"/>
              <a:t>Открыто  </a:t>
            </a:r>
            <a:r>
              <a:rPr lang="ru-RU" dirty="0" err="1" smtClean="0"/>
              <a:t>пн-пт</a:t>
            </a:r>
            <a:r>
              <a:rPr lang="ru-RU" dirty="0" smtClean="0"/>
              <a:t> </a:t>
            </a:r>
            <a:r>
              <a:rPr lang="ru-RU" dirty="0" smtClean="0"/>
              <a:t>8:00–18:00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Профессия -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dirty="0" smtClean="0"/>
              <a:t>    это род деятельности, связанный с определенной областью общественного производства.</a:t>
            </a:r>
          </a:p>
          <a:p>
            <a:pPr>
              <a:buFont typeface="Wingdings" pitchFamily="2" charset="2"/>
              <a:buNone/>
            </a:pPr>
            <a:r>
              <a:rPr lang="ru-RU" dirty="0" smtClean="0"/>
              <a:t>	Как область приложения физических и духовных сил, профессия требует от человека подготовки, соответствующих знаний, умений, навыков.(учитель, врач…)</a:t>
            </a:r>
            <a:endParaRPr lang="ru-RU" dirty="0"/>
          </a:p>
        </p:txBody>
      </p:sp>
      <p:pic>
        <p:nvPicPr>
          <p:cNvPr id="5" name="Рисунок 4" descr="prodav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953"/>
            <a:ext cx="2311301" cy="1735516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xmlns="" val="320277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hlinkClick r:id="rId2"/>
              </a:rPr>
              <a:t/>
            </a:r>
            <a:br>
              <a:rPr lang="ru-RU" b="1" dirty="0" smtClean="0">
                <a:hlinkClick r:id="rId2"/>
              </a:rPr>
            </a:br>
            <a:r>
              <a:rPr lang="ru-RU" b="1" dirty="0" smtClean="0">
                <a:hlinkClick r:id="rId2"/>
              </a:rPr>
              <a:t/>
            </a:r>
            <a:br>
              <a:rPr lang="ru-RU" b="1" dirty="0" smtClean="0">
                <a:hlinkClick r:id="rId2"/>
              </a:rPr>
            </a:br>
            <a:r>
              <a:rPr lang="ru-RU" b="1" dirty="0" smtClean="0">
                <a:hlinkClick r:id="rId2"/>
              </a:rPr>
              <a:t>Республиканский </a:t>
            </a:r>
            <a:r>
              <a:rPr lang="ru-RU" b="1" dirty="0" smtClean="0">
                <a:hlinkClick r:id="rId2"/>
              </a:rPr>
              <a:t>строительный колледж №1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i="1" dirty="0" smtClean="0"/>
              <a:t>Специальности колледжа</a:t>
            </a:r>
            <a:endParaRPr lang="ru-RU" dirty="0" smtClean="0"/>
          </a:p>
          <a:p>
            <a:r>
              <a:rPr lang="ru-RU" dirty="0" smtClean="0">
                <a:hlinkClick r:id="rId3"/>
              </a:rPr>
              <a:t>Автомеханик</a:t>
            </a:r>
            <a:endParaRPr lang="ru-RU" dirty="0" smtClean="0"/>
          </a:p>
          <a:p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2 года 5 месяцев, бюджет: есть, платно: нет</a:t>
            </a:r>
            <a:br>
              <a:rPr lang="ru-RU" dirty="0" smtClean="0"/>
            </a:br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10 месяцев, бюджет: есть, платно: нет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4"/>
              </a:rPr>
              <a:t>Электромеханик по торговому и холодильному оборудованию</a:t>
            </a:r>
            <a:endParaRPr lang="ru-RU" dirty="0" smtClean="0"/>
          </a:p>
          <a:p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2 года 5 месяцев, бюджет: есть, платно: нет</a:t>
            </a:r>
            <a:br>
              <a:rPr lang="ru-RU" dirty="0" smtClean="0"/>
            </a:br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10 месяцев, бюджет: есть, платно: нет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5"/>
              </a:rPr>
              <a:t>Мастер общестроительных работ</a:t>
            </a:r>
            <a:endParaRPr lang="ru-RU" dirty="0" smtClean="0"/>
          </a:p>
          <a:p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2 года 5 месяцев, бюджет: есть, платно: нет</a:t>
            </a:r>
            <a:br>
              <a:rPr lang="ru-RU" dirty="0" smtClean="0"/>
            </a:br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10 месяцев, бюджет: есть, платно: нет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6"/>
              </a:rPr>
              <a:t>Мастер отделочных строительных работ</a:t>
            </a:r>
            <a:endParaRPr lang="ru-RU" dirty="0" smtClean="0"/>
          </a:p>
          <a:p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2 года 5 месяцев, бюджет: есть, платно: нет</a:t>
            </a:r>
            <a:br>
              <a:rPr lang="ru-RU" dirty="0" smtClean="0"/>
            </a:br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10 месяцев, бюджет: есть, платно: нет</a:t>
            </a:r>
            <a:br>
              <a:rPr lang="ru-RU" dirty="0" smtClean="0"/>
            </a:br>
            <a:endParaRPr lang="ru-RU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hlinkClick r:id="rId2"/>
              </a:rPr>
              <a:t>Республиканский строительный колледж №1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>
                <a:hlinkClick r:id="rId3"/>
              </a:rPr>
              <a:t>Мастер столярно-плотничных и паркетных работ</a:t>
            </a:r>
            <a:endParaRPr lang="ru-RU" dirty="0" smtClean="0"/>
          </a:p>
          <a:p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2 года 5 месяцев, бюджет: есть, платно: нет</a:t>
            </a:r>
            <a:br>
              <a:rPr lang="ru-RU" dirty="0" smtClean="0"/>
            </a:br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10 месяцев, бюджет: есть, платно: нет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4"/>
              </a:rPr>
              <a:t>Младшая медицинская сестра по уходу за больными</a:t>
            </a:r>
            <a:endParaRPr lang="ru-RU" dirty="0" smtClean="0"/>
          </a:p>
          <a:p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10 месяцев, бюджет: есть, платно: нет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5"/>
              </a:rPr>
              <a:t>Портной</a:t>
            </a:r>
            <a:endParaRPr lang="ru-RU" dirty="0" smtClean="0"/>
          </a:p>
          <a:p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2 года 5 месяцев, бюджет: есть, платно: нет</a:t>
            </a:r>
            <a:br>
              <a:rPr lang="ru-RU" dirty="0" smtClean="0"/>
            </a:br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10 месяцев, бюджет: есть, платно: нет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6"/>
              </a:rPr>
              <a:t>Повар, кондитер</a:t>
            </a:r>
            <a:endParaRPr lang="ru-RU" dirty="0" smtClean="0"/>
          </a:p>
          <a:p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2 года 5 месяцев, бюджет: есть, платно: нет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7"/>
              </a:rPr>
              <a:t>Сварщик</a:t>
            </a:r>
            <a:endParaRPr lang="ru-RU" dirty="0" smtClean="0"/>
          </a:p>
          <a:p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2 года 5 месяцев, бюджет: есть, платно: нет</a:t>
            </a:r>
            <a:br>
              <a:rPr lang="ru-RU" dirty="0" smtClean="0"/>
            </a:br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10 месяцев, бюджет: есть, платно: нет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hlinkClick r:id="rId2"/>
              </a:rPr>
              <a:t>Дагестанский колледж культуры и искусств им. Б. </a:t>
            </a:r>
            <a:r>
              <a:rPr lang="ru-RU" b="1" dirty="0" err="1" smtClean="0">
                <a:hlinkClick r:id="rId2"/>
              </a:rPr>
              <a:t>Мурадовой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Адрес    </a:t>
            </a:r>
            <a:r>
              <a:rPr lang="ru-RU" dirty="0" smtClean="0">
                <a:hlinkClick r:id="rId3"/>
              </a:rPr>
              <a:t>Россия</a:t>
            </a:r>
            <a:r>
              <a:rPr lang="ru-RU" dirty="0" smtClean="0">
                <a:hlinkClick r:id="rId3"/>
              </a:rPr>
              <a:t>, Республика Дагестан, Махачкала, улица </a:t>
            </a:r>
            <a:r>
              <a:rPr lang="ru-RU" dirty="0" err="1" smtClean="0">
                <a:hlinkClick r:id="rId3"/>
              </a:rPr>
              <a:t>Ирчи</a:t>
            </a:r>
            <a:r>
              <a:rPr lang="ru-RU" dirty="0" smtClean="0">
                <a:hlinkClick r:id="rId3"/>
              </a:rPr>
              <a:t> Казака, 14</a:t>
            </a:r>
            <a:endParaRPr lang="ru-RU" dirty="0" smtClean="0"/>
          </a:p>
          <a:p>
            <a:r>
              <a:rPr lang="ru-RU" b="1" dirty="0" smtClean="0"/>
              <a:t>Сайт   </a:t>
            </a:r>
            <a:r>
              <a:rPr lang="ru-RU" dirty="0" err="1" smtClean="0">
                <a:hlinkClick r:id="rId4"/>
              </a:rPr>
              <a:t>dkki.ru</a:t>
            </a:r>
            <a:endParaRPr lang="ru-RU" dirty="0" smtClean="0"/>
          </a:p>
          <a:p>
            <a:r>
              <a:rPr lang="ru-RU" b="1" dirty="0" smtClean="0"/>
              <a:t>Открыто  </a:t>
            </a:r>
            <a:r>
              <a:rPr lang="ru-RU" dirty="0" err="1" smtClean="0"/>
              <a:t>пн-пт</a:t>
            </a:r>
            <a:r>
              <a:rPr lang="ru-RU" dirty="0" smtClean="0"/>
              <a:t> </a:t>
            </a:r>
            <a:r>
              <a:rPr lang="ru-RU" dirty="0" smtClean="0"/>
              <a:t>8:01–18:00; </a:t>
            </a:r>
            <a:r>
              <a:rPr lang="ru-RU" dirty="0" err="1" smtClean="0"/>
              <a:t>сб</a:t>
            </a:r>
            <a:r>
              <a:rPr lang="ru-RU" dirty="0" smtClean="0"/>
              <a:t> 8:01–15:00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hlinkClick r:id="rId2"/>
              </a:rPr>
              <a:t>Дагестанский колледж культуры и искусств им. Б. </a:t>
            </a:r>
            <a:r>
              <a:rPr lang="ru-RU" b="1" dirty="0" err="1" smtClean="0">
                <a:hlinkClick r:id="rId2"/>
              </a:rPr>
              <a:t>Мурадовой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Специальности колледжа</a:t>
            </a:r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  <a:hlinkClick r:id="rId3"/>
              </a:rPr>
              <a:t>Актерское искусство</a:t>
            </a:r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▪ Актер, преподаватель,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очно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, на базе 9 классов, 3 года 10 месяцев</a:t>
            </a:r>
            <a:br>
              <a:rPr lang="ru-RU" sz="4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▪ Актер, преподаватель,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очно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, на базе 11 классов, 3 года 10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месяцев</a:t>
            </a:r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  <a:hlinkClick r:id="rId4"/>
              </a:rPr>
              <a:t>Библиотековедение</a:t>
            </a:r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▪ Библиотекарь, заочно, на базе 9 классов, 3 года 10 месяцев</a:t>
            </a:r>
            <a:br>
              <a:rPr lang="ru-RU" sz="4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▪ Библиотекарь, заочно, на базе 11 классов, 2 года 10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месяцев</a:t>
            </a:r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  <a:hlinkClick r:id="rId5"/>
              </a:rPr>
              <a:t>Инструментальное исполнительство</a:t>
            </a:r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▪ Артист, преподаватель, концертмейстер,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очно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, на базе 9 классов, 3 года 10 месяцев</a:t>
            </a:r>
            <a:br>
              <a:rPr lang="ru-RU" sz="4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▪ Артист, преподаватель, концертмейстер,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очно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, на базе 11 классов, 3 года 10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месяцев</a:t>
            </a:r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  <a:hlinkClick r:id="rId6"/>
              </a:rPr>
              <a:t>Музыкальное образование</a:t>
            </a:r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▪ Учитель музыки, музыкальный руководитель, заочно, на базе 9 классов, 4 года 10 месяцев</a:t>
            </a:r>
            <a:br>
              <a:rPr lang="ru-RU" sz="4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▪ Учитель музыки, музыкальный руководитель, заочно, на базе 11 классов, 3 года 10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месяцев</a:t>
            </a:r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  <a:hlinkClick r:id="rId7"/>
              </a:rPr>
              <a:t>Народное художественное творчество</a:t>
            </a:r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▪ Руководитель любительского творческого коллектива, преподаватель,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очно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, на базе 9 классов, 3 года 10 месяцев</a:t>
            </a:r>
            <a:br>
              <a:rPr lang="ru-RU" sz="4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▪ Руководитель любительского творческого коллектива, преподаватель,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очно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, на базе 11 классов, 3 года 10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месяцев</a:t>
            </a:r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  <a:hlinkClick r:id="rId8"/>
              </a:rPr>
              <a:t>Социально-культурная деятельность</a:t>
            </a:r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▪ Организатор социально-культурной деятельности,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очно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, на базе 9 классов, 2 года 10 месяцев</a:t>
            </a:r>
            <a:br>
              <a:rPr lang="ru-RU" sz="4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▪ Организатор социально-культурной деятельности,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очно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, на базе 11 классов, 1 год 10 месяцев</a:t>
            </a:r>
            <a:br>
              <a:rPr lang="ru-RU" sz="4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▪ Организатор социально-культурной деятельности, заочно, на базе 9 классов, 3 года 10 месяцев</a:t>
            </a:r>
            <a:br>
              <a:rPr lang="ru-RU" sz="4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▪ Организатор социально-культурной деятельности, заочно, на базе 11 классов, 2 года 10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месяцев</a:t>
            </a:r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  <a:hlinkClick r:id="rId9"/>
              </a:rPr>
              <a:t>Сольное и хоровое народное пение</a:t>
            </a:r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▪ Артист-вокалист, преподаватель, руководитель народного коллектива,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очно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, на базе 9 классов, 3 года 10 месяцев</a:t>
            </a:r>
            <a:br>
              <a:rPr lang="ru-RU" sz="4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▪ Артист-вокалист, преподаватель, руководитель народного коллектива,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очно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, на базе 11 классов, 3 года 10 месяцев</a:t>
            </a:r>
          </a:p>
          <a:p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>
                <a:hlinkClick r:id="rId2"/>
              </a:rPr>
              <a:t>Республиканский политехнический колледж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Адрес  </a:t>
            </a:r>
            <a:r>
              <a:rPr lang="ru-RU" dirty="0" smtClean="0">
                <a:hlinkClick r:id="rId3"/>
              </a:rPr>
              <a:t>Россия</a:t>
            </a:r>
            <a:r>
              <a:rPr lang="ru-RU" dirty="0" smtClean="0">
                <a:hlinkClick r:id="rId3"/>
              </a:rPr>
              <a:t>, Республика Дагестан, Махачкала, Студенческий переулок, 3к3</a:t>
            </a:r>
            <a:endParaRPr lang="ru-RU" dirty="0" smtClean="0"/>
          </a:p>
          <a:p>
            <a:r>
              <a:rPr lang="ru-RU" b="1" dirty="0" smtClean="0"/>
              <a:t>Телефон</a:t>
            </a:r>
            <a:r>
              <a:rPr lang="ru-RU" dirty="0" smtClean="0"/>
              <a:t>+7 8722 68‑16-03, +7 8722 </a:t>
            </a:r>
            <a:r>
              <a:rPr lang="ru-RU" dirty="0" smtClean="0"/>
              <a:t>68‑16-04</a:t>
            </a:r>
            <a:endParaRPr lang="ru-RU" dirty="0" smtClean="0"/>
          </a:p>
          <a:p>
            <a:r>
              <a:rPr lang="ru-RU" b="1" dirty="0" smtClean="0"/>
              <a:t>Сайт    </a:t>
            </a:r>
            <a:r>
              <a:rPr lang="ru-RU" dirty="0" err="1" smtClean="0">
                <a:hlinkClick r:id="rId4"/>
              </a:rPr>
              <a:t>therpk.ru</a:t>
            </a:r>
            <a:endParaRPr lang="ru-RU" dirty="0" smtClean="0"/>
          </a:p>
          <a:p>
            <a:r>
              <a:rPr lang="ru-RU" b="1" dirty="0" err="1" smtClean="0"/>
              <a:t>Открыто</a:t>
            </a:r>
            <a:r>
              <a:rPr lang="ru-RU" dirty="0" err="1" smtClean="0"/>
              <a:t>пн-пт</a:t>
            </a:r>
            <a:r>
              <a:rPr lang="ru-RU" dirty="0" smtClean="0"/>
              <a:t> 8:30–17:30; </a:t>
            </a:r>
            <a:r>
              <a:rPr lang="ru-RU" dirty="0" err="1" smtClean="0"/>
              <a:t>сб</a:t>
            </a:r>
            <a:r>
              <a:rPr lang="ru-RU" dirty="0" smtClean="0"/>
              <a:t> 8:30–14:00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 </a:t>
            </a:r>
            <a:r>
              <a:rPr lang="ru-RU" b="1" u="sng" dirty="0" smtClean="0">
                <a:hlinkClick r:id="rId2"/>
              </a:rPr>
              <a:t>Республиканский политехнический колледж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b="1" i="1" dirty="0" smtClean="0"/>
              <a:t>Специальности колледжа</a:t>
            </a:r>
            <a:endParaRPr lang="ru-RU" dirty="0" smtClean="0"/>
          </a:p>
          <a:p>
            <a:r>
              <a:rPr lang="ru-RU" dirty="0" smtClean="0">
                <a:hlinkClick r:id="rId3"/>
              </a:rPr>
              <a:t>Бурение нефтяных и газовых скважин</a:t>
            </a:r>
            <a:endParaRPr lang="ru-RU" dirty="0" smtClean="0"/>
          </a:p>
          <a:p>
            <a:r>
              <a:rPr lang="ru-RU" dirty="0" smtClean="0"/>
              <a:t>▪ Техник,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3 года 10 месяцев, бюджет: нет, платно: есть</a:t>
            </a:r>
            <a:br>
              <a:rPr lang="ru-RU" dirty="0" smtClean="0"/>
            </a:br>
            <a:r>
              <a:rPr lang="ru-RU" dirty="0" smtClean="0"/>
              <a:t>▪ Техник,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2 года 10 месяцев, бюджет: нет, платно: есть</a:t>
            </a:r>
            <a:br>
              <a:rPr lang="ru-RU" dirty="0" smtClean="0"/>
            </a:br>
            <a:r>
              <a:rPr lang="ru-RU" dirty="0" smtClean="0"/>
              <a:t>▪ Техник, заочно, на базе 11 классов, 3 года 10 месяцев, бюджет: нет, платно: есть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4"/>
              </a:rPr>
              <a:t>Дизайн</a:t>
            </a:r>
            <a:endParaRPr lang="ru-RU" dirty="0" smtClean="0"/>
          </a:p>
          <a:p>
            <a:r>
              <a:rPr lang="ru-RU" dirty="0" smtClean="0"/>
              <a:t>▪ Дизайнер,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3 года 10 месяцев, бюджет: есть, платно: нет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5"/>
              </a:rPr>
              <a:t>Экономика и бухгалтерский учет</a:t>
            </a:r>
            <a:endParaRPr lang="ru-RU" dirty="0" smtClean="0"/>
          </a:p>
          <a:p>
            <a:r>
              <a:rPr lang="ru-RU" dirty="0" smtClean="0"/>
              <a:t>▪ Бухгалтер,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3 года 10 месяцев, бюджет: есть, платно: нет</a:t>
            </a:r>
            <a:br>
              <a:rPr lang="ru-RU" dirty="0" smtClean="0"/>
            </a:br>
            <a:r>
              <a:rPr lang="ru-RU" dirty="0" smtClean="0"/>
              <a:t>▪ Бухгалтер,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2 года 10 месяцев, бюджет: есть, платно: нет</a:t>
            </a:r>
            <a:br>
              <a:rPr lang="ru-RU" dirty="0" smtClean="0"/>
            </a:br>
            <a:r>
              <a:rPr lang="ru-RU" dirty="0" smtClean="0"/>
              <a:t>▪ Бухгалтер,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1 год 10 месяцев, бюджет: есть, платно: нет</a:t>
            </a:r>
            <a:br>
              <a:rPr lang="ru-RU" dirty="0" smtClean="0"/>
            </a:br>
            <a:r>
              <a:rPr lang="ru-RU" dirty="0" smtClean="0"/>
              <a:t>▪ Бухгалтер, заочно, на базе 11 классов, 2 года 10 месяцев, бюджет: нет, платно: есть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6"/>
              </a:rPr>
              <a:t>Конструирование, моделирование и технология швейных изделий</a:t>
            </a:r>
            <a:endParaRPr lang="ru-RU" dirty="0" smtClean="0"/>
          </a:p>
          <a:p>
            <a:r>
              <a:rPr lang="ru-RU" dirty="0" smtClean="0"/>
              <a:t>▪ Конструктор–модельер,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3 года 10 месяцев, бюджет: есть, платно: нет</a:t>
            </a:r>
            <a:br>
              <a:rPr lang="ru-RU" dirty="0" smtClean="0"/>
            </a:br>
            <a:r>
              <a:rPr lang="ru-RU" dirty="0" smtClean="0"/>
              <a:t>▪ Конструктор–модельер,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2 года 10 месяцев, бюджет: есть, платно: нет</a:t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>
                <a:hlinkClick r:id="rId2"/>
              </a:rPr>
              <a:t>Республиканский политехнический колледж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ru-RU" dirty="0" smtClean="0">
                <a:hlinkClick r:id="rId3"/>
              </a:rPr>
              <a:t>Право и организация социального обеспечения</a:t>
            </a:r>
            <a:endParaRPr lang="ru-RU" dirty="0" smtClean="0"/>
          </a:p>
          <a:p>
            <a:r>
              <a:rPr lang="ru-RU" dirty="0" smtClean="0"/>
              <a:t>▪ Юрист,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2 года 10 месяцев, бюджет: нет, платно: есть</a:t>
            </a:r>
            <a:br>
              <a:rPr lang="ru-RU" dirty="0" smtClean="0"/>
            </a:br>
            <a:r>
              <a:rPr lang="ru-RU" dirty="0" smtClean="0"/>
              <a:t>▪ Юрист,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1 год 10 месяцев, бюджет: нет, платно: есть</a:t>
            </a:r>
            <a:br>
              <a:rPr lang="ru-RU" dirty="0" smtClean="0"/>
            </a:br>
            <a:r>
              <a:rPr lang="ru-RU" dirty="0" smtClean="0"/>
              <a:t>▪ Юрист, заочно, на базе 11 классов, 2 года 10 месяцев, бюджет: нет, платно: есть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4"/>
              </a:rPr>
              <a:t>Прикладная информатика</a:t>
            </a:r>
            <a:endParaRPr lang="ru-RU" dirty="0" smtClean="0"/>
          </a:p>
          <a:p>
            <a:r>
              <a:rPr lang="ru-RU" dirty="0" smtClean="0"/>
              <a:t>▪ Техник-программист,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3 года 10 месяцев, бюджет: есть, платно: нет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5"/>
              </a:rPr>
              <a:t>Программирование в компьютерных системах</a:t>
            </a:r>
            <a:endParaRPr lang="ru-RU" dirty="0" smtClean="0"/>
          </a:p>
          <a:p>
            <a:r>
              <a:rPr lang="ru-RU" dirty="0" smtClean="0"/>
              <a:t>▪ Техник-программист,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3 года 10 месяцев, бюджет: есть, платно: нет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6"/>
              </a:rPr>
              <a:t>Сети связи и системы коммутации</a:t>
            </a:r>
            <a:endParaRPr lang="ru-RU" dirty="0" smtClean="0"/>
          </a:p>
          <a:p>
            <a:r>
              <a:rPr lang="ru-RU" dirty="0" smtClean="0"/>
              <a:t>▪ Техник,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3 года 6 месяцев, бюджет: есть, платно: нет</a:t>
            </a:r>
            <a:br>
              <a:rPr lang="ru-RU" dirty="0" smtClean="0"/>
            </a:br>
            <a:r>
              <a:rPr lang="ru-RU" dirty="0" smtClean="0"/>
              <a:t>▪ Техник, заочно, на базе 11 классов, 3 года 6 месяцев, бюджет: нет, платно: есть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7"/>
              </a:rPr>
              <a:t>Техническая эксплуатация и обслуживание электрического и электромеханического оборудования</a:t>
            </a:r>
            <a:endParaRPr lang="ru-RU" dirty="0" smtClean="0"/>
          </a:p>
          <a:p>
            <a:r>
              <a:rPr lang="ru-RU" dirty="0" smtClean="0"/>
              <a:t>▪ Техник,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3 года 10 месяцев, бюджет: есть, платно: нет</a:t>
            </a:r>
            <a:br>
              <a:rPr lang="ru-RU" dirty="0" smtClean="0"/>
            </a:br>
            <a:r>
              <a:rPr lang="ru-RU" dirty="0" smtClean="0"/>
              <a:t>▪ Техник, заочно, на базе 11 классов, 3 года 10 месяцев, бюджет: нет, платно: есть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8"/>
              </a:rPr>
              <a:t>Техническое обслуживание и ремонт радиоэлектронной техники</a:t>
            </a:r>
            <a:endParaRPr lang="ru-RU" dirty="0" smtClean="0"/>
          </a:p>
          <a:p>
            <a:r>
              <a:rPr lang="ru-RU" dirty="0" smtClean="0"/>
              <a:t>▪ Техник,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3 года 10 месяцев, бюджет: есть, платно: нет</a:t>
            </a:r>
            <a:br>
              <a:rPr lang="ru-RU" dirty="0" smtClean="0"/>
            </a:br>
            <a:r>
              <a:rPr lang="ru-RU" dirty="0" smtClean="0"/>
              <a:t>▪ Техник,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2 года 10 месяцев, бюджет: есть, платно: нет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>
                <a:hlinkClick r:id="rId2"/>
              </a:rPr>
              <a:t>Техникум дизайна, экономики и права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 smtClean="0"/>
              <a:t>Адрес</a:t>
            </a:r>
            <a:r>
              <a:rPr lang="ru-RU" dirty="0" err="1" smtClean="0">
                <a:hlinkClick r:id="rId3"/>
              </a:rPr>
              <a:t>Махачкала</a:t>
            </a:r>
            <a:r>
              <a:rPr lang="ru-RU" dirty="0" smtClean="0">
                <a:hlinkClick r:id="rId3"/>
              </a:rPr>
              <a:t>, ул. А. М. </a:t>
            </a:r>
            <a:r>
              <a:rPr lang="ru-RU" dirty="0" err="1" smtClean="0">
                <a:hlinkClick r:id="rId3"/>
              </a:rPr>
              <a:t>Магомедтагирова</a:t>
            </a:r>
            <a:r>
              <a:rPr lang="ru-RU" dirty="0" smtClean="0">
                <a:hlinkClick r:id="rId3"/>
              </a:rPr>
              <a:t>, 39/2а</a:t>
            </a:r>
            <a:endParaRPr lang="ru-RU" dirty="0" smtClean="0"/>
          </a:p>
          <a:p>
            <a:r>
              <a:rPr lang="ru-RU" b="1" dirty="0" smtClean="0"/>
              <a:t>Телефон</a:t>
            </a:r>
            <a:r>
              <a:rPr lang="ru-RU" dirty="0" smtClean="0"/>
              <a:t>+7 872 269‑06-42, +7 872 </a:t>
            </a:r>
            <a:r>
              <a:rPr lang="ru-RU" dirty="0" smtClean="0"/>
              <a:t>269‑35-99</a:t>
            </a:r>
            <a:endParaRPr lang="ru-RU" dirty="0" smtClean="0"/>
          </a:p>
          <a:p>
            <a:r>
              <a:rPr lang="ru-RU" b="1" dirty="0" err="1" smtClean="0"/>
              <a:t>Сайт</a:t>
            </a:r>
            <a:r>
              <a:rPr lang="ru-RU" dirty="0" err="1" smtClean="0">
                <a:hlinkClick r:id="rId4"/>
              </a:rPr>
              <a:t>dizturteh.ru</a:t>
            </a:r>
            <a:endParaRPr lang="ru-RU" dirty="0" smtClean="0"/>
          </a:p>
          <a:p>
            <a:r>
              <a:rPr lang="ru-RU" b="1" dirty="0" err="1" smtClean="0"/>
              <a:t>Открыто</a:t>
            </a:r>
            <a:r>
              <a:rPr lang="ru-RU" dirty="0" err="1" smtClean="0"/>
              <a:t>пн-сб</a:t>
            </a:r>
            <a:r>
              <a:rPr lang="ru-RU" dirty="0" smtClean="0"/>
              <a:t> 8:00–16:00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>
                <a:hlinkClick r:id="rId2"/>
              </a:rPr>
              <a:t>Техникум дизайна, экономики и права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i="1" dirty="0" smtClean="0"/>
              <a:t>Специальности колледжа</a:t>
            </a:r>
            <a:endParaRPr lang="ru-RU" dirty="0" smtClean="0"/>
          </a:p>
          <a:p>
            <a:r>
              <a:rPr lang="ru-RU" dirty="0" smtClean="0">
                <a:hlinkClick r:id="rId3"/>
              </a:rPr>
              <a:t>Дизайн</a:t>
            </a:r>
            <a:endParaRPr lang="ru-RU" dirty="0" smtClean="0"/>
          </a:p>
          <a:p>
            <a:r>
              <a:rPr lang="ru-RU" dirty="0" smtClean="0"/>
              <a:t>▪ Дизайнер,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3 года 10 месяцев</a:t>
            </a:r>
            <a:br>
              <a:rPr lang="ru-RU" dirty="0" smtClean="0"/>
            </a:br>
            <a:r>
              <a:rPr lang="ru-RU" dirty="0" smtClean="0"/>
              <a:t>▪ Дизайнер,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2 года 10 месяцев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4"/>
              </a:rPr>
              <a:t>Экономика и бухгалтерский учет</a:t>
            </a:r>
            <a:endParaRPr lang="ru-RU" dirty="0" smtClean="0"/>
          </a:p>
          <a:p>
            <a:r>
              <a:rPr lang="ru-RU" dirty="0" smtClean="0"/>
              <a:t>▪ Бухгалтер,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2 года 10 месяцев</a:t>
            </a:r>
            <a:br>
              <a:rPr lang="ru-RU" dirty="0" smtClean="0"/>
            </a:br>
            <a:r>
              <a:rPr lang="ru-RU" dirty="0" smtClean="0"/>
              <a:t>▪ Бухгалтер,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1 год 10 месяцев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5"/>
              </a:rPr>
              <a:t>Право и организация социального обеспечения</a:t>
            </a:r>
            <a:endParaRPr lang="ru-RU" dirty="0" smtClean="0"/>
          </a:p>
          <a:p>
            <a:r>
              <a:rPr lang="ru-RU" dirty="0" smtClean="0"/>
              <a:t>▪ Юрист,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2 года 10 месяцев</a:t>
            </a:r>
            <a:br>
              <a:rPr lang="ru-RU" dirty="0" smtClean="0"/>
            </a:br>
            <a:r>
              <a:rPr lang="ru-RU" dirty="0" smtClean="0"/>
              <a:t>▪ Юрист,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1 год 10 месяцев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6"/>
              </a:rPr>
              <a:t>Прикладная информатика</a:t>
            </a:r>
            <a:endParaRPr lang="ru-RU" dirty="0" smtClean="0"/>
          </a:p>
          <a:p>
            <a:r>
              <a:rPr lang="ru-RU" dirty="0" smtClean="0"/>
              <a:t>▪ Техник-программист,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2 года 10 месяцев</a:t>
            </a:r>
            <a:br>
              <a:rPr lang="ru-RU" dirty="0" smtClean="0"/>
            </a:br>
            <a:r>
              <a:rPr lang="ru-RU" dirty="0" smtClean="0"/>
              <a:t>▪ Техник-программист,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3 года 10 месяцев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hlinkClick r:id="rId2"/>
              </a:rPr>
              <a:t>Республиканский промышленно-экономический колледж № 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Адрес</a:t>
            </a:r>
            <a:r>
              <a:rPr lang="ru-RU" dirty="0" smtClean="0"/>
              <a:t>: 367014, Республика Дагестан, г.Махачкала, </a:t>
            </a:r>
            <a:r>
              <a:rPr lang="ru-RU" dirty="0" err="1" smtClean="0"/>
              <a:t>пр.Акушинского</a:t>
            </a:r>
            <a:r>
              <a:rPr lang="ru-RU" dirty="0" smtClean="0"/>
              <a:t>, д.88</a:t>
            </a:r>
          </a:p>
          <a:p>
            <a:r>
              <a:rPr lang="ru-RU" b="1" dirty="0" smtClean="0"/>
              <a:t>Тел</a:t>
            </a:r>
            <a:r>
              <a:rPr lang="ru-RU" dirty="0" smtClean="0"/>
              <a:t>.: (8722) 60-13-80, 60-13-81, 60-13-83</a:t>
            </a:r>
          </a:p>
          <a:p>
            <a:r>
              <a:rPr lang="ru-RU" b="1" dirty="0" err="1" smtClean="0"/>
              <a:t>е-mail</a:t>
            </a:r>
            <a:r>
              <a:rPr lang="ru-RU" dirty="0" smtClean="0"/>
              <a:t>.: </a:t>
            </a:r>
            <a:r>
              <a:rPr lang="ru-RU" dirty="0" err="1" smtClean="0"/>
              <a:t>mahpet@inbox.ru</a:t>
            </a: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Специальность -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вид занятий в рамках одной профессии, ограниченный и связанный со спецификой орудий труда, способов действий, получаемых результатов (учитель математики, врач –стоматолог, …)</a:t>
            </a:r>
            <a:endParaRPr lang="ru-RU" dirty="0"/>
          </a:p>
        </p:txBody>
      </p:sp>
      <p:pic>
        <p:nvPicPr>
          <p:cNvPr id="4" name="Рисунок 3" descr="1 сентября 2009г 0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60232" y="3573016"/>
            <a:ext cx="2145978" cy="2861304"/>
          </a:xfrm>
          <a:prstGeom prst="rect">
            <a:avLst/>
          </a:prstGeom>
          <a:ln>
            <a:solidFill>
              <a:schemeClr val="accent4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xmlns="" val="66674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hlinkClick r:id="rId2"/>
              </a:rPr>
              <a:t>Республиканский промышленно-экономический колледж № 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7200" b="1" i="1" dirty="0" smtClean="0"/>
              <a:t>Специальности колледжа</a:t>
            </a:r>
            <a:endParaRPr lang="ru-RU" sz="7200" b="1" dirty="0" smtClean="0"/>
          </a:p>
          <a:p>
            <a:r>
              <a:rPr lang="ru-RU" sz="7200" b="1" dirty="0" smtClean="0">
                <a:hlinkClick r:id="rId3"/>
              </a:rPr>
              <a:t>Бурение нефтяных и газовых скважин</a:t>
            </a:r>
            <a:endParaRPr lang="ru-RU" sz="7200" b="1" dirty="0" smtClean="0"/>
          </a:p>
          <a:p>
            <a:r>
              <a:rPr lang="ru-RU" sz="7200" b="1" dirty="0" smtClean="0"/>
              <a:t>▪ Техник, </a:t>
            </a:r>
            <a:r>
              <a:rPr lang="ru-RU" sz="7200" b="1" dirty="0" err="1" smtClean="0"/>
              <a:t>очно</a:t>
            </a:r>
            <a:r>
              <a:rPr lang="ru-RU" sz="7200" b="1" dirty="0" smtClean="0"/>
              <a:t>, на базе 9 классов, 3 года 10 месяцев, бюджет: есть, платно: </a:t>
            </a:r>
            <a:r>
              <a:rPr lang="ru-RU" sz="7200" b="1" dirty="0" smtClean="0"/>
              <a:t>есть</a:t>
            </a:r>
            <a:endParaRPr lang="ru-RU" sz="7200" b="1" dirty="0" smtClean="0"/>
          </a:p>
          <a:p>
            <a:r>
              <a:rPr lang="ru-RU" sz="7200" b="1" dirty="0" smtClean="0">
                <a:hlinkClick r:id="rId4"/>
              </a:rPr>
              <a:t>Экономика и бухгалтерский учет</a:t>
            </a:r>
            <a:endParaRPr lang="ru-RU" sz="7200" b="1" dirty="0" smtClean="0"/>
          </a:p>
          <a:p>
            <a:r>
              <a:rPr lang="ru-RU" sz="7200" b="1" dirty="0" smtClean="0"/>
              <a:t>▪ Бухгалтер, </a:t>
            </a:r>
            <a:r>
              <a:rPr lang="ru-RU" sz="7200" b="1" dirty="0" err="1" smtClean="0"/>
              <a:t>очно</a:t>
            </a:r>
            <a:r>
              <a:rPr lang="ru-RU" sz="7200" b="1" dirty="0" smtClean="0"/>
              <a:t>, на базе 11 классов, 1 год 10 месяцев, </a:t>
            </a:r>
            <a:endParaRPr lang="ru-RU" sz="7200" b="1" dirty="0" smtClean="0"/>
          </a:p>
          <a:p>
            <a:r>
              <a:rPr lang="ru-RU" sz="7200" b="1" dirty="0" smtClean="0">
                <a:solidFill>
                  <a:schemeClr val="tx2"/>
                </a:solidFill>
              </a:rPr>
              <a:t>бюджет</a:t>
            </a:r>
            <a:r>
              <a:rPr lang="ru-RU" sz="7200" b="1" dirty="0" smtClean="0">
                <a:solidFill>
                  <a:schemeClr val="tx2"/>
                </a:solidFill>
              </a:rPr>
              <a:t>: нет</a:t>
            </a:r>
            <a:r>
              <a:rPr lang="ru-RU" sz="7200" b="1" dirty="0" smtClean="0"/>
              <a:t>, платно: есть</a:t>
            </a:r>
            <a:br>
              <a:rPr lang="ru-RU" sz="7200" b="1" dirty="0" smtClean="0"/>
            </a:br>
            <a:r>
              <a:rPr lang="ru-RU" sz="7200" b="1" dirty="0" smtClean="0"/>
              <a:t>▪ Бухгалтер, </a:t>
            </a:r>
            <a:r>
              <a:rPr lang="ru-RU" sz="7200" b="1" dirty="0" err="1" smtClean="0"/>
              <a:t>очно</a:t>
            </a:r>
            <a:r>
              <a:rPr lang="ru-RU" sz="7200" b="1" dirty="0" smtClean="0"/>
              <a:t>, на базе 9 классов, 2 года 10 месяцев, </a:t>
            </a:r>
            <a:endParaRPr lang="ru-RU" sz="7200" b="1" dirty="0" smtClean="0"/>
          </a:p>
          <a:p>
            <a:r>
              <a:rPr lang="ru-RU" sz="7200" b="1" dirty="0" smtClean="0"/>
              <a:t>бюджет</a:t>
            </a:r>
            <a:r>
              <a:rPr lang="ru-RU" sz="7200" b="1" dirty="0" smtClean="0"/>
              <a:t>: есть, платно: есть</a:t>
            </a:r>
            <a:br>
              <a:rPr lang="ru-RU" sz="7200" b="1" dirty="0" smtClean="0"/>
            </a:br>
            <a:r>
              <a:rPr lang="ru-RU" sz="7200" b="1" dirty="0" smtClean="0"/>
              <a:t>▪ Бухгалтер, заочно, на базе 11 классов, 3 года 10 месяцев, бюджет: нет, платно: есть</a:t>
            </a:r>
            <a:br>
              <a:rPr lang="ru-RU" sz="7200" b="1" dirty="0" smtClean="0"/>
            </a:br>
            <a:r>
              <a:rPr lang="ru-RU" sz="7200" b="1" dirty="0" smtClean="0"/>
              <a:t>▪ Бухгалтер, заочно, на базе 9 классов, 4 года 10 месяцев, бюджет: нет, платно: </a:t>
            </a:r>
            <a:r>
              <a:rPr lang="ru-RU" sz="7200" b="1" dirty="0" smtClean="0"/>
              <a:t>есть</a:t>
            </a:r>
            <a:endParaRPr lang="ru-RU" sz="7200" b="1" dirty="0" smtClean="0"/>
          </a:p>
          <a:p>
            <a:r>
              <a:rPr lang="ru-RU" sz="7200" b="1" dirty="0" smtClean="0">
                <a:hlinkClick r:id="rId5"/>
              </a:rPr>
              <a:t>Финансы</a:t>
            </a:r>
            <a:endParaRPr lang="ru-RU" sz="7200" b="1" dirty="0" smtClean="0"/>
          </a:p>
          <a:p>
            <a:r>
              <a:rPr lang="ru-RU" sz="7200" b="1" dirty="0" smtClean="0"/>
              <a:t>▪ Финансист, </a:t>
            </a:r>
            <a:r>
              <a:rPr lang="ru-RU" sz="7200" b="1" dirty="0" err="1" smtClean="0"/>
              <a:t>очно</a:t>
            </a:r>
            <a:r>
              <a:rPr lang="ru-RU" sz="7200" b="1" dirty="0" smtClean="0"/>
              <a:t>, на базе 11 классов, 1 год 10 месяцев, бюджет: нет, платно: есть</a:t>
            </a:r>
            <a:br>
              <a:rPr lang="ru-RU" sz="7200" b="1" dirty="0" smtClean="0"/>
            </a:br>
            <a:r>
              <a:rPr lang="ru-RU" sz="7200" b="1" dirty="0" smtClean="0"/>
              <a:t>▪ Финансист, </a:t>
            </a:r>
            <a:r>
              <a:rPr lang="ru-RU" sz="7200" b="1" dirty="0" err="1" smtClean="0"/>
              <a:t>очно</a:t>
            </a:r>
            <a:r>
              <a:rPr lang="ru-RU" sz="7200" b="1" dirty="0" smtClean="0"/>
              <a:t>, на базе 9 классов, 2 года 10 месяцев, бюджет: есть, платно: есть</a:t>
            </a:r>
            <a:br>
              <a:rPr lang="ru-RU" sz="7200" b="1" dirty="0" smtClean="0"/>
            </a:br>
            <a:endParaRPr lang="ru-RU" sz="7200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hlinkClick r:id="rId2"/>
              </a:rPr>
              <a:t>Республиканский промышленно-экономический колледж № 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ru-RU" b="1" dirty="0" smtClean="0">
                <a:hlinkClick r:id="rId3"/>
              </a:rPr>
              <a:t>Информационные системы</a:t>
            </a:r>
            <a:endParaRPr lang="ru-RU" b="1" dirty="0" smtClean="0"/>
          </a:p>
          <a:p>
            <a:r>
              <a:rPr lang="ru-RU" b="1" dirty="0" smtClean="0"/>
              <a:t>▪ Техник по информационным системам, </a:t>
            </a:r>
            <a:r>
              <a:rPr lang="ru-RU" b="1" dirty="0" err="1" smtClean="0"/>
              <a:t>очно</a:t>
            </a:r>
            <a:r>
              <a:rPr lang="ru-RU" b="1" dirty="0" smtClean="0"/>
              <a:t>, на базе 11 классов, 2 года 10 месяцев, бюджет: нет, платно: есть</a:t>
            </a:r>
            <a:br>
              <a:rPr lang="ru-RU" b="1" dirty="0" smtClean="0"/>
            </a:br>
            <a:r>
              <a:rPr lang="ru-RU" b="1" dirty="0" smtClean="0"/>
              <a:t>▪ Техник по информационным системам, </a:t>
            </a:r>
            <a:r>
              <a:rPr lang="ru-RU" b="1" dirty="0" err="1" smtClean="0"/>
              <a:t>очно</a:t>
            </a:r>
            <a:r>
              <a:rPr lang="ru-RU" b="1" dirty="0" smtClean="0"/>
              <a:t>, на базе 9 классов, 3 года 10 месяцев, бюджет: есть, платно: </a:t>
            </a:r>
            <a:r>
              <a:rPr lang="ru-RU" b="1" dirty="0" smtClean="0"/>
              <a:t>есть</a:t>
            </a:r>
          </a:p>
          <a:p>
            <a:endParaRPr lang="ru-RU" b="1" dirty="0" smtClean="0"/>
          </a:p>
          <a:p>
            <a:r>
              <a:rPr lang="ru-RU" b="1" dirty="0" smtClean="0">
                <a:hlinkClick r:id="rId4"/>
              </a:rPr>
              <a:t>Компьютерные сети</a:t>
            </a:r>
            <a:endParaRPr lang="ru-RU" b="1" dirty="0" smtClean="0"/>
          </a:p>
          <a:p>
            <a:r>
              <a:rPr lang="ru-RU" b="1" dirty="0" smtClean="0"/>
              <a:t>▪ Техник по компьютерным сетям, </a:t>
            </a:r>
            <a:r>
              <a:rPr lang="ru-RU" b="1" dirty="0" err="1" smtClean="0"/>
              <a:t>очно</a:t>
            </a:r>
            <a:r>
              <a:rPr lang="ru-RU" b="1" dirty="0" smtClean="0"/>
              <a:t>, на базе 9 классов, 3 года 10 месяцев, бюджет: есть, платно: есть</a:t>
            </a:r>
            <a:br>
              <a:rPr lang="ru-RU" b="1" dirty="0" smtClean="0"/>
            </a:br>
            <a:r>
              <a:rPr lang="ru-RU" b="1" dirty="0" smtClean="0"/>
              <a:t>▪ Техник по компьютерным сетям, </a:t>
            </a:r>
            <a:r>
              <a:rPr lang="ru-RU" b="1" dirty="0" err="1" smtClean="0"/>
              <a:t>очно</a:t>
            </a:r>
            <a:r>
              <a:rPr lang="ru-RU" b="1" dirty="0" smtClean="0"/>
              <a:t>, на базе 11 классов, 2 года 10 месяцев, бюджет: нет, платно: есть</a:t>
            </a:r>
            <a:br>
              <a:rPr lang="ru-RU" b="1" dirty="0" smtClean="0"/>
            </a:br>
            <a:endParaRPr lang="ru-RU" b="1" dirty="0" smtClean="0"/>
          </a:p>
          <a:p>
            <a:r>
              <a:rPr lang="ru-RU" b="1" dirty="0" smtClean="0">
                <a:hlinkClick r:id="rId5"/>
              </a:rPr>
              <a:t>Разработка и эксплуатация нефтяных и газовых месторождений</a:t>
            </a:r>
            <a:endParaRPr lang="ru-RU" b="1" dirty="0" smtClean="0"/>
          </a:p>
          <a:p>
            <a:r>
              <a:rPr lang="ru-RU" b="1" dirty="0" smtClean="0"/>
              <a:t>▪ Техник-технолог, </a:t>
            </a:r>
            <a:r>
              <a:rPr lang="ru-RU" b="1" dirty="0" err="1" smtClean="0"/>
              <a:t>очно</a:t>
            </a:r>
            <a:r>
              <a:rPr lang="ru-RU" b="1" dirty="0" smtClean="0"/>
              <a:t>, на базе 9 классов, 3 года 10 месяцев, бюджет: есть, платно: есть</a:t>
            </a:r>
            <a:br>
              <a:rPr lang="ru-RU" b="1" dirty="0" smtClean="0"/>
            </a:br>
            <a:r>
              <a:rPr lang="ru-RU" b="1" dirty="0" smtClean="0"/>
              <a:t>▪ Техник-технолог, </a:t>
            </a:r>
            <a:r>
              <a:rPr lang="ru-RU" b="1" dirty="0" err="1" smtClean="0"/>
              <a:t>очно</a:t>
            </a:r>
            <a:r>
              <a:rPr lang="ru-RU" b="1" dirty="0" smtClean="0"/>
              <a:t>, на базе 11 классов, 2 года 10 месяцев, бюджет: нет, платно: есть</a:t>
            </a:r>
            <a:br>
              <a:rPr lang="ru-RU" b="1" dirty="0" smtClean="0"/>
            </a:br>
            <a:r>
              <a:rPr lang="ru-RU" b="1" dirty="0" smtClean="0"/>
              <a:t>▪ Техник-технолог, заочно, на базе 9 классов, 5 лет 10 месяцев, бюджет: нет, платно: есть</a:t>
            </a:r>
            <a:br>
              <a:rPr lang="ru-RU" b="1" dirty="0" smtClean="0"/>
            </a:br>
            <a:r>
              <a:rPr lang="ru-RU" b="1" dirty="0" smtClean="0"/>
              <a:t>▪ Техник-технолог, заочно, на базе 11 классов, 3 года 10 месяцев, бюджет: нет, платно: </a:t>
            </a:r>
            <a:r>
              <a:rPr lang="ru-RU" b="1" dirty="0" smtClean="0"/>
              <a:t>есть</a:t>
            </a:r>
            <a:endParaRPr lang="ru-RU" b="1" dirty="0" smtClean="0"/>
          </a:p>
          <a:p>
            <a:r>
              <a:rPr lang="ru-RU" b="1" dirty="0" smtClean="0">
                <a:hlinkClick r:id="rId6"/>
              </a:rPr>
              <a:t>Земельно-имущественные отношения</a:t>
            </a:r>
            <a:endParaRPr lang="ru-RU" b="1" dirty="0" smtClean="0"/>
          </a:p>
          <a:p>
            <a:r>
              <a:rPr lang="ru-RU" b="1" dirty="0" smtClean="0"/>
              <a:t>▪ Специалист по земельно-имущественным отношениям, </a:t>
            </a:r>
            <a:r>
              <a:rPr lang="ru-RU" b="1" dirty="0" err="1" smtClean="0"/>
              <a:t>очно</a:t>
            </a:r>
            <a:r>
              <a:rPr lang="ru-RU" b="1" dirty="0" smtClean="0"/>
              <a:t>, на базе 9 классов, 2 года 10 месяцев, бюджет: есть, платно: есть</a:t>
            </a:r>
            <a:br>
              <a:rPr lang="ru-RU" b="1" dirty="0" smtClean="0"/>
            </a:br>
            <a:r>
              <a:rPr lang="ru-RU" b="1" dirty="0" smtClean="0"/>
              <a:t>▪ Специалист по земельно-имущественным отношениям, </a:t>
            </a:r>
            <a:r>
              <a:rPr lang="ru-RU" b="1" dirty="0" err="1" smtClean="0"/>
              <a:t>очно</a:t>
            </a:r>
            <a:r>
              <a:rPr lang="ru-RU" b="1" dirty="0" smtClean="0"/>
              <a:t>, на базе 11 классов, 1 год 10 месяцев, бюджет: нет, платно: есть</a:t>
            </a:r>
            <a:br>
              <a:rPr lang="ru-RU" b="1" dirty="0" smtClean="0"/>
            </a:br>
            <a:r>
              <a:rPr lang="ru-RU" b="1" dirty="0" smtClean="0"/>
              <a:t>▪ Специалист по земельно-имущественным отношениям, заочно, на базе 9 классов, 4 года 10 месяцев, бюджет: нет, платно: есть</a:t>
            </a:r>
            <a:br>
              <a:rPr lang="ru-RU" b="1" dirty="0" smtClean="0"/>
            </a:br>
            <a:r>
              <a:rPr lang="ru-RU" b="1" dirty="0" smtClean="0"/>
              <a:t>▪ Специалист по земельно-имущественным отношениям, заочно, на базе 11 классов, 2 года 10 месяцев, бюджет: нет, платно: есть</a:t>
            </a:r>
            <a:endParaRPr lang="ru-RU" b="1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C00000"/>
                </a:solidFill>
              </a:rPr>
              <a:t>Республиканский строительный колледж №1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 smtClean="0"/>
              <a:t>Адрес</a:t>
            </a:r>
            <a:r>
              <a:rPr lang="ru-RU" dirty="0" err="1" smtClean="0">
                <a:hlinkClick r:id="rId2"/>
              </a:rPr>
              <a:t>Республика</a:t>
            </a:r>
            <a:r>
              <a:rPr lang="ru-RU" dirty="0" smtClean="0">
                <a:hlinkClick r:id="rId2"/>
              </a:rPr>
              <a:t> Дагестан, Махачкала, улица Пржевальского, 38А</a:t>
            </a:r>
            <a:endParaRPr lang="ru-RU" dirty="0" smtClean="0"/>
          </a:p>
          <a:p>
            <a:r>
              <a:rPr lang="ru-RU" b="1" dirty="0" smtClean="0"/>
              <a:t>Телефон</a:t>
            </a:r>
            <a:r>
              <a:rPr lang="ru-RU" dirty="0" smtClean="0"/>
              <a:t>+7 8722 60‑32-12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C00000"/>
                </a:solidFill>
              </a:rPr>
              <a:t/>
            </a:r>
            <a:br>
              <a:rPr lang="ru-RU" b="1" i="1" dirty="0" smtClean="0">
                <a:solidFill>
                  <a:srgbClr val="C00000"/>
                </a:solidFill>
              </a:rPr>
            </a:br>
            <a:r>
              <a:rPr lang="ru-RU" b="1" i="1" dirty="0" smtClean="0">
                <a:solidFill>
                  <a:srgbClr val="C00000"/>
                </a:solidFill>
              </a:rPr>
              <a:t>Республиканский </a:t>
            </a:r>
            <a:r>
              <a:rPr lang="ru-RU" b="1" i="1" dirty="0" smtClean="0">
                <a:solidFill>
                  <a:srgbClr val="C00000"/>
                </a:solidFill>
              </a:rPr>
              <a:t>строительный колледж №1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i="1" dirty="0" smtClean="0"/>
              <a:t>Специальности колледжа</a:t>
            </a:r>
            <a:endParaRPr lang="ru-RU" dirty="0" smtClean="0"/>
          </a:p>
          <a:p>
            <a:r>
              <a:rPr lang="ru-RU" dirty="0" smtClean="0">
                <a:hlinkClick r:id="rId2"/>
              </a:rPr>
              <a:t>Автомеханик</a:t>
            </a:r>
            <a:endParaRPr lang="ru-RU" dirty="0" smtClean="0"/>
          </a:p>
          <a:p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2 года 5 месяцев, бюджет: есть, платно: нет</a:t>
            </a:r>
            <a:br>
              <a:rPr lang="ru-RU" dirty="0" smtClean="0"/>
            </a:br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10 месяцев, бюджет: есть, платно: нет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3"/>
              </a:rPr>
              <a:t>Электромеханик по торговому и холодильному оборудованию</a:t>
            </a:r>
            <a:endParaRPr lang="ru-RU" dirty="0" smtClean="0"/>
          </a:p>
          <a:p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2 года 5 месяцев, бюджет: есть, платно: нет</a:t>
            </a:r>
            <a:br>
              <a:rPr lang="ru-RU" dirty="0" smtClean="0"/>
            </a:br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10 месяцев, бюджет: есть, платно: нет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4"/>
              </a:rPr>
              <a:t>Мастер общестроительных работ</a:t>
            </a:r>
            <a:endParaRPr lang="ru-RU" dirty="0" smtClean="0"/>
          </a:p>
          <a:p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2 года 5 месяцев, бюджет: есть, платно: нет</a:t>
            </a:r>
            <a:br>
              <a:rPr lang="ru-RU" dirty="0" smtClean="0"/>
            </a:br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10 месяцев, бюджет: есть, платно: нет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5"/>
              </a:rPr>
              <a:t>Мастер отделочных строительных работ</a:t>
            </a:r>
            <a:endParaRPr lang="ru-RU" dirty="0" smtClean="0"/>
          </a:p>
          <a:p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2 года 5 месяцев, бюджет: есть, платно: нет</a:t>
            </a:r>
            <a:br>
              <a:rPr lang="ru-RU" dirty="0" smtClean="0"/>
            </a:br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10 месяцев, бюджет: есть, платно: нет</a:t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C00000"/>
                </a:solidFill>
              </a:rPr>
              <a:t>Республиканский строительный колледж №1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>
                <a:hlinkClick r:id="rId2"/>
              </a:rPr>
              <a:t>Мастер столярно-плотничных и паркетных работ</a:t>
            </a:r>
            <a:endParaRPr lang="ru-RU" dirty="0" smtClean="0"/>
          </a:p>
          <a:p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2 года 5 месяцев, бюджет: есть, платно: нет</a:t>
            </a:r>
            <a:br>
              <a:rPr lang="ru-RU" dirty="0" smtClean="0"/>
            </a:br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10 месяцев, бюджет: есть, платно: нет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3"/>
              </a:rPr>
              <a:t>Младшая медицинская сестра по уходу за больными</a:t>
            </a:r>
            <a:endParaRPr lang="ru-RU" dirty="0" smtClean="0"/>
          </a:p>
          <a:p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10 месяцев, бюджет: есть, платно: нет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4"/>
              </a:rPr>
              <a:t>Портной</a:t>
            </a:r>
            <a:endParaRPr lang="ru-RU" dirty="0" smtClean="0"/>
          </a:p>
          <a:p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2 года 5 месяцев, бюджет: есть, платно: нет</a:t>
            </a:r>
            <a:br>
              <a:rPr lang="ru-RU" dirty="0" smtClean="0"/>
            </a:br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10 месяцев, бюджет: есть, платно: нет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5"/>
              </a:rPr>
              <a:t>Повар, кондитер</a:t>
            </a:r>
            <a:endParaRPr lang="ru-RU" dirty="0" smtClean="0"/>
          </a:p>
          <a:p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2 года 5 месяцев, бюджет: есть, платно: нет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6"/>
              </a:rPr>
              <a:t>Сварщик</a:t>
            </a:r>
            <a:endParaRPr lang="ru-RU" dirty="0" smtClean="0"/>
          </a:p>
          <a:p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2 года 5 месяцев, бюджет: есть, платно: нет</a:t>
            </a:r>
            <a:br>
              <a:rPr lang="ru-RU" dirty="0" smtClean="0"/>
            </a:br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10 месяцев, бюджет: есть, платно: нет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Республиканский автомобильно-дорожный колледж.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Адрес  </a:t>
            </a:r>
            <a:r>
              <a:rPr lang="ru-RU" dirty="0" smtClean="0">
                <a:hlinkClick r:id="rId2"/>
              </a:rPr>
              <a:t>Россия</a:t>
            </a:r>
            <a:r>
              <a:rPr lang="ru-RU" dirty="0" smtClean="0">
                <a:hlinkClick r:id="rId2"/>
              </a:rPr>
              <a:t>, Республика Дагестан, Махачкала, проспект </a:t>
            </a:r>
            <a:r>
              <a:rPr lang="ru-RU" dirty="0" err="1" smtClean="0">
                <a:hlinkClick r:id="rId2"/>
              </a:rPr>
              <a:t>Алигаджи</a:t>
            </a:r>
            <a:r>
              <a:rPr lang="ru-RU" dirty="0" smtClean="0">
                <a:hlinkClick r:id="rId2"/>
              </a:rPr>
              <a:t> </a:t>
            </a:r>
            <a:r>
              <a:rPr lang="ru-RU" dirty="0" err="1" smtClean="0">
                <a:hlinkClick r:id="rId2"/>
              </a:rPr>
              <a:t>Акушинского</a:t>
            </a:r>
            <a:r>
              <a:rPr lang="ru-RU" dirty="0" smtClean="0">
                <a:hlinkClick r:id="rId2"/>
              </a:rPr>
              <a:t>, 13</a:t>
            </a:r>
            <a:endParaRPr lang="ru-RU" dirty="0" smtClean="0"/>
          </a:p>
          <a:p>
            <a:r>
              <a:rPr lang="ru-RU" b="1" dirty="0" smtClean="0"/>
              <a:t>Телефон</a:t>
            </a:r>
            <a:r>
              <a:rPr lang="ru-RU" dirty="0" smtClean="0"/>
              <a:t>+7 8722 68‑04-65, +7 8722 </a:t>
            </a:r>
            <a:r>
              <a:rPr lang="ru-RU" dirty="0" smtClean="0"/>
              <a:t>51‑67-02</a:t>
            </a:r>
            <a:endParaRPr lang="ru-RU" dirty="0" smtClean="0"/>
          </a:p>
          <a:p>
            <a:r>
              <a:rPr lang="ru-RU" b="1" dirty="0" smtClean="0"/>
              <a:t>Сайт </a:t>
            </a:r>
            <a:r>
              <a:rPr lang="ru-RU" dirty="0" err="1" smtClean="0">
                <a:hlinkClick r:id="rId3"/>
              </a:rPr>
              <a:t>мадк.рф</a:t>
            </a:r>
            <a:endParaRPr lang="ru-RU" dirty="0" smtClean="0"/>
          </a:p>
          <a:p>
            <a:r>
              <a:rPr lang="ru-RU" b="1" dirty="0" err="1" smtClean="0"/>
              <a:t>Открыто</a:t>
            </a:r>
            <a:r>
              <a:rPr lang="ru-RU" dirty="0" err="1" smtClean="0"/>
              <a:t>пн-сб</a:t>
            </a:r>
            <a:r>
              <a:rPr lang="ru-RU" dirty="0" smtClean="0"/>
              <a:t> 9:00–17:00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Республиканский </a:t>
            </a:r>
            <a:r>
              <a:rPr lang="ru-RU" b="1" dirty="0" smtClean="0"/>
              <a:t>автомобильно-дорожный колледж.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i="1" dirty="0" smtClean="0"/>
              <a:t>Специальности колледжа</a:t>
            </a:r>
            <a:endParaRPr lang="ru-RU" dirty="0" smtClean="0"/>
          </a:p>
          <a:p>
            <a:r>
              <a:rPr lang="ru-RU" dirty="0" smtClean="0">
                <a:hlinkClick r:id="rId2"/>
              </a:rPr>
              <a:t>Экономика и бухгалтерский учет</a:t>
            </a:r>
            <a:endParaRPr lang="ru-RU" dirty="0" smtClean="0"/>
          </a:p>
          <a:p>
            <a:r>
              <a:rPr lang="ru-RU" dirty="0" smtClean="0"/>
              <a:t>▪ Бухгалтер,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3 года 10 месяцев, бюджет: есть, платно: нет</a:t>
            </a:r>
            <a:br>
              <a:rPr lang="ru-RU" dirty="0" smtClean="0"/>
            </a:br>
            <a:r>
              <a:rPr lang="ru-RU" dirty="0" smtClean="0"/>
              <a:t>▪ Бухгалтер,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 бюджет: есть, платно: нет</a:t>
            </a:r>
            <a:br>
              <a:rPr lang="ru-RU" dirty="0" smtClean="0"/>
            </a:br>
            <a:r>
              <a:rPr lang="ru-RU" dirty="0" smtClean="0"/>
              <a:t>▪ Бухгалтер, заочно, бюджет: нет, платно: есть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3"/>
              </a:rPr>
              <a:t>Организация перевозок и управление на транспорте</a:t>
            </a:r>
            <a:endParaRPr lang="ru-RU" dirty="0" smtClean="0"/>
          </a:p>
          <a:p>
            <a:r>
              <a:rPr lang="ru-RU" dirty="0" smtClean="0"/>
              <a:t>▪ Техник,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3 года 10 месяцев, бюджет: есть, платно: нет</a:t>
            </a:r>
            <a:br>
              <a:rPr lang="ru-RU" dirty="0" smtClean="0"/>
            </a:br>
            <a:r>
              <a:rPr lang="ru-RU" dirty="0" smtClean="0"/>
              <a:t>▪ Техник,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 бюджет: есть, платно: нет</a:t>
            </a:r>
            <a:br>
              <a:rPr lang="ru-RU" dirty="0" smtClean="0"/>
            </a:br>
            <a:r>
              <a:rPr lang="ru-RU" dirty="0" smtClean="0"/>
              <a:t>▪ Техник, заочно, бюджет: нет, платно: есть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4"/>
              </a:rPr>
              <a:t>Право и организация социального обеспечения</a:t>
            </a:r>
            <a:endParaRPr lang="ru-RU" dirty="0" smtClean="0"/>
          </a:p>
          <a:p>
            <a:r>
              <a:rPr lang="ru-RU" dirty="0" smtClean="0"/>
              <a:t>▪ Юрист,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3 года 10 месяцев, бюджет: есть, платно: нет</a:t>
            </a:r>
            <a:br>
              <a:rPr lang="ru-RU" dirty="0" smtClean="0"/>
            </a:br>
            <a:r>
              <a:rPr lang="ru-RU" dirty="0" smtClean="0"/>
              <a:t>▪ Юрист,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 бюджет: есть, платно: нет</a:t>
            </a:r>
            <a:br>
              <a:rPr lang="ru-RU" dirty="0" smtClean="0"/>
            </a:br>
            <a:r>
              <a:rPr lang="ru-RU" dirty="0" smtClean="0"/>
              <a:t>▪ Юрист, заочно, бюджет: нет, платно: есть</a:t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Республиканский </a:t>
            </a:r>
            <a:r>
              <a:rPr lang="ru-RU" b="1" dirty="0" smtClean="0"/>
              <a:t>автомобильно-дорожный колледж.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>
                <a:hlinkClick r:id="rId2"/>
              </a:rPr>
              <a:t>Программирование в компьютерных системах</a:t>
            </a:r>
            <a:endParaRPr lang="ru-RU" dirty="0" smtClean="0"/>
          </a:p>
          <a:p>
            <a:r>
              <a:rPr lang="ru-RU" dirty="0" smtClean="0"/>
              <a:t>▪ Техник-программист,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3 года 10 месяцев, бюджет: есть, платно: нет</a:t>
            </a:r>
            <a:br>
              <a:rPr lang="ru-RU" dirty="0" smtClean="0"/>
            </a:br>
            <a:r>
              <a:rPr lang="ru-RU" dirty="0" smtClean="0"/>
              <a:t>▪ Техник-программист,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 бюджет: есть, платно: нет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3"/>
              </a:rPr>
              <a:t>Строительство и эксплуатация автомобильных дорог и аэродромов</a:t>
            </a:r>
            <a:endParaRPr lang="ru-RU" dirty="0" smtClean="0"/>
          </a:p>
          <a:p>
            <a:r>
              <a:rPr lang="ru-RU" dirty="0" smtClean="0"/>
              <a:t>▪ Техник,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3 года 10 месяцев, бюджет: есть, платно: нет</a:t>
            </a:r>
            <a:br>
              <a:rPr lang="ru-RU" dirty="0" smtClean="0"/>
            </a:br>
            <a:r>
              <a:rPr lang="ru-RU" dirty="0" smtClean="0"/>
              <a:t>▪ Техник,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 бюджет: есть, платно: нет</a:t>
            </a:r>
            <a:br>
              <a:rPr lang="ru-RU" dirty="0" smtClean="0"/>
            </a:br>
            <a:r>
              <a:rPr lang="ru-RU" dirty="0" smtClean="0"/>
              <a:t>▪ Техник, заочно, бюджет: нет, платно: есть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4"/>
              </a:rPr>
              <a:t>Строительство и эксплуатация зданий и сооружений</a:t>
            </a:r>
            <a:endParaRPr lang="ru-RU" dirty="0" smtClean="0"/>
          </a:p>
          <a:p>
            <a:r>
              <a:rPr lang="ru-RU" dirty="0" smtClean="0"/>
              <a:t>▪ Техник,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3 года 10 месяцев, бюджет: есть, платно: нет</a:t>
            </a:r>
            <a:br>
              <a:rPr lang="ru-RU" dirty="0" smtClean="0"/>
            </a:br>
            <a:r>
              <a:rPr lang="ru-RU" dirty="0" smtClean="0"/>
              <a:t>▪ Техник,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 бюджет: есть, платно: нет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5"/>
              </a:rPr>
              <a:t>Техническое обслуживание и ремонт автомобильного транспорта</a:t>
            </a:r>
            <a:endParaRPr lang="ru-RU" dirty="0" smtClean="0"/>
          </a:p>
          <a:p>
            <a:r>
              <a:rPr lang="ru-RU" dirty="0" smtClean="0"/>
              <a:t>▪ Техник,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3 года 10 месяцев, бюджет: есть, платно: нет</a:t>
            </a:r>
            <a:br>
              <a:rPr lang="ru-RU" dirty="0" smtClean="0"/>
            </a:br>
            <a:r>
              <a:rPr lang="ru-RU" dirty="0" smtClean="0"/>
              <a:t>▪ Техник,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 бюджет: есть, платно: нет</a:t>
            </a:r>
            <a:br>
              <a:rPr lang="ru-RU" dirty="0" smtClean="0"/>
            </a:br>
            <a:r>
              <a:rPr lang="ru-RU" dirty="0" smtClean="0"/>
              <a:t>▪ Техник, заочно, бюджет: нет, платно: есть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Дагестанский базовый медицинский колледж им. Р.П. </a:t>
            </a:r>
            <a:r>
              <a:rPr lang="ru-RU" b="1" dirty="0" err="1" smtClean="0"/>
              <a:t>Аскерханова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Адрес </a:t>
            </a:r>
            <a:r>
              <a:rPr lang="ru-RU" dirty="0" smtClean="0">
                <a:hlinkClick r:id="rId2"/>
              </a:rPr>
              <a:t>Махачкала</a:t>
            </a:r>
            <a:r>
              <a:rPr lang="ru-RU" dirty="0" smtClean="0">
                <a:hlinkClick r:id="rId2"/>
              </a:rPr>
              <a:t>, просп. Имама </a:t>
            </a:r>
            <a:r>
              <a:rPr lang="ru-RU" dirty="0" smtClean="0">
                <a:hlinkClick r:id="rId2"/>
              </a:rPr>
              <a:t>Шамиля,56</a:t>
            </a:r>
            <a:endParaRPr lang="ru-RU" dirty="0" smtClean="0"/>
          </a:p>
          <a:p>
            <a:r>
              <a:rPr lang="ru-RU" b="1" dirty="0" smtClean="0"/>
              <a:t>Телефон</a:t>
            </a:r>
            <a:r>
              <a:rPr lang="ru-RU" dirty="0" smtClean="0"/>
              <a:t>+7 8722 63‑37-58, +7 8722 63‑81-65</a:t>
            </a:r>
          </a:p>
          <a:p>
            <a:r>
              <a:rPr lang="ru-RU" b="1" dirty="0" smtClean="0"/>
              <a:t>Сайт    </a:t>
            </a:r>
            <a:r>
              <a:rPr lang="ru-RU" dirty="0" err="1" smtClean="0">
                <a:hlinkClick r:id="rId3"/>
              </a:rPr>
              <a:t>dbmk.su</a:t>
            </a:r>
            <a:endParaRPr lang="ru-RU" dirty="0" smtClean="0"/>
          </a:p>
          <a:p>
            <a:r>
              <a:rPr lang="ru-RU" b="1" dirty="0" smtClean="0"/>
              <a:t>Открыто</a:t>
            </a:r>
          </a:p>
          <a:p>
            <a:r>
              <a:rPr lang="ru-RU" dirty="0" err="1" smtClean="0"/>
              <a:t>пн-сб</a:t>
            </a:r>
            <a:r>
              <a:rPr lang="ru-RU" dirty="0" smtClean="0"/>
              <a:t> </a:t>
            </a:r>
            <a:r>
              <a:rPr lang="ru-RU" dirty="0" smtClean="0"/>
              <a:t>8:30–17:00, перерыв 12:00–13:00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Дагестанский </a:t>
            </a:r>
            <a:r>
              <a:rPr lang="ru-RU" b="1" dirty="0" smtClean="0"/>
              <a:t>базовый медицинский колледж им. Р.П. </a:t>
            </a:r>
            <a:r>
              <a:rPr lang="ru-RU" b="1" dirty="0" err="1" smtClean="0"/>
              <a:t>Аскерханова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857784"/>
          </a:xfrm>
        </p:spPr>
        <p:txBody>
          <a:bodyPr>
            <a:normAutofit fontScale="47500" lnSpcReduction="20000"/>
          </a:bodyPr>
          <a:lstStyle/>
          <a:p>
            <a:r>
              <a:rPr lang="ru-RU" b="1" i="1" dirty="0" smtClean="0"/>
              <a:t>Специальности колледжа</a:t>
            </a:r>
            <a:endParaRPr lang="ru-RU" dirty="0" smtClean="0"/>
          </a:p>
          <a:p>
            <a:r>
              <a:rPr lang="ru-RU" dirty="0" smtClean="0">
                <a:hlinkClick r:id="rId2"/>
              </a:rPr>
              <a:t>Акушерское дело</a:t>
            </a:r>
            <a:endParaRPr lang="ru-RU" dirty="0" smtClean="0"/>
          </a:p>
          <a:p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2 года 10 месяцев, бюджет: есть, платно: нет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3"/>
              </a:rPr>
              <a:t>Фармация</a:t>
            </a:r>
            <a:endParaRPr lang="ru-RU" dirty="0" smtClean="0"/>
          </a:p>
          <a:p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2 года 10 месяцев, бюджет: нет, платно: есть</a:t>
            </a:r>
            <a:br>
              <a:rPr lang="ru-RU" dirty="0" smtClean="0"/>
            </a:br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3 года 10 месяцев, бюджет: нет, платно: есть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4"/>
              </a:rPr>
              <a:t>Лабораторная диагностика</a:t>
            </a:r>
            <a:endParaRPr lang="ru-RU" dirty="0" smtClean="0"/>
          </a:p>
          <a:p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2 года 10 месяцев, бюджет: есть, платно: нет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5"/>
              </a:rPr>
              <a:t>Лечебное дело</a:t>
            </a:r>
            <a:endParaRPr lang="ru-RU" dirty="0" smtClean="0"/>
          </a:p>
          <a:p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3 года 10 месяцев, бюджет: есть, платно: нет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6"/>
              </a:rPr>
              <a:t>Сестринское дело</a:t>
            </a:r>
            <a:endParaRPr lang="ru-RU" dirty="0" smtClean="0"/>
          </a:p>
          <a:p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2 года 10 месяцев, бюджет: есть, платно: нет</a:t>
            </a:r>
            <a:br>
              <a:rPr lang="ru-RU" dirty="0" smtClean="0"/>
            </a:br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3 года 10 месяцев, бюджет: есть, платно: нет</a:t>
            </a:r>
            <a:br>
              <a:rPr lang="ru-RU" dirty="0" smtClean="0"/>
            </a:br>
            <a:r>
              <a:rPr lang="ru-RU" dirty="0" smtClean="0"/>
              <a:t>▪ </a:t>
            </a:r>
            <a:r>
              <a:rPr lang="ru-RU" dirty="0" err="1" smtClean="0"/>
              <a:t>Очно-заочно</a:t>
            </a:r>
            <a:r>
              <a:rPr lang="ru-RU" dirty="0" smtClean="0"/>
              <a:t> (вечернее), на базе 11 классов, 3 года 10 месяцев, бюджет: есть, платно: нет</a:t>
            </a:r>
            <a:br>
              <a:rPr lang="ru-RU" dirty="0" smtClean="0"/>
            </a:br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9 классов, 3 года 10 месяцев, бюджет: есть, платно: нет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hlinkClick r:id="rId7"/>
              </a:rPr>
              <a:t>Стоматология ортопедическая</a:t>
            </a:r>
            <a:endParaRPr lang="ru-RU" dirty="0" smtClean="0"/>
          </a:p>
          <a:p>
            <a:r>
              <a:rPr lang="ru-RU" dirty="0" smtClean="0"/>
              <a:t>▪ </a:t>
            </a:r>
            <a:r>
              <a:rPr lang="ru-RU" dirty="0" err="1" smtClean="0"/>
              <a:t>Очно</a:t>
            </a:r>
            <a:r>
              <a:rPr lang="ru-RU" dirty="0" smtClean="0"/>
              <a:t>, на базе 11 классов, 2 года 10 месяцев, бюджет: нет, платно: </a:t>
            </a:r>
            <a:r>
              <a:rPr lang="ru-RU" dirty="0" smtClean="0"/>
              <a:t>есть</a:t>
            </a:r>
            <a:endParaRPr lang="ru-RU" b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Должность -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это название статуса в структуре конкретного учреждения, предприятия (директор школы, зав. отделением, …)</a:t>
            </a:r>
            <a:endParaRPr lang="ru-RU" dirty="0"/>
          </a:p>
        </p:txBody>
      </p:sp>
      <p:pic>
        <p:nvPicPr>
          <p:cNvPr id="4" name="Рисунок 3" descr="c_28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140968"/>
            <a:ext cx="4392488" cy="329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06724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Ответьте на 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600200"/>
            <a:ext cx="8003232" cy="4525963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1.Какая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из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профессий самая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важная?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2.Какая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профессий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самая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нужная?</a:t>
            </a:r>
          </a:p>
          <a:p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850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dirty="0" smtClean="0"/>
              <a:t>Типы профессий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dirty="0" smtClean="0"/>
              <a:t>Тип профессии определяется предметом труда, с которым взаимодействует человек.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dirty="0" smtClean="0"/>
              <a:t>	Выделяют пять основных типов профессий</a:t>
            </a:r>
            <a:r>
              <a:rPr lang="ru-RU" sz="2400" dirty="0" smtClean="0"/>
              <a:t>:</a:t>
            </a:r>
          </a:p>
          <a:p>
            <a:pPr lvl="1">
              <a:lnSpc>
                <a:spcPct val="90000"/>
              </a:lnSpc>
            </a:pPr>
            <a:r>
              <a:rPr lang="ru-RU" dirty="0" smtClean="0"/>
              <a:t>человек – техника</a:t>
            </a:r>
          </a:p>
          <a:p>
            <a:pPr lvl="1">
              <a:lnSpc>
                <a:spcPct val="90000"/>
              </a:lnSpc>
            </a:pPr>
            <a:r>
              <a:rPr lang="ru-RU" dirty="0" smtClean="0"/>
              <a:t>человек – человек</a:t>
            </a:r>
          </a:p>
          <a:p>
            <a:pPr lvl="1">
              <a:lnSpc>
                <a:spcPct val="90000"/>
              </a:lnSpc>
            </a:pPr>
            <a:r>
              <a:rPr lang="ru-RU" dirty="0" smtClean="0"/>
              <a:t>человек – природа</a:t>
            </a:r>
          </a:p>
          <a:p>
            <a:pPr lvl="1">
              <a:lnSpc>
                <a:spcPct val="90000"/>
              </a:lnSpc>
            </a:pPr>
            <a:r>
              <a:rPr lang="ru-RU" dirty="0" smtClean="0"/>
              <a:t>человек – знаковая система</a:t>
            </a:r>
          </a:p>
          <a:p>
            <a:pPr lvl="1">
              <a:lnSpc>
                <a:spcPct val="90000"/>
              </a:lnSpc>
            </a:pPr>
            <a:r>
              <a:rPr lang="ru-RU" dirty="0" smtClean="0"/>
              <a:t>человек – художественный образ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6416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28600"/>
            <a:ext cx="7815262" cy="91440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ru-RU" sz="3600" dirty="0"/>
              <a:t>Человек - техника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124744"/>
            <a:ext cx="7924800" cy="43195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dirty="0"/>
              <a:t>		Включает в себя обслуживание техники, ремонт, установку, наладку, управление, производство и обработку металлических и неметаллических изделий, механическую сборку, монтаж и т. д. (слесарь, токарь, шофер, инженер, водитель, электрик, радиотехник).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699792" y="5291916"/>
            <a:ext cx="2778005" cy="40011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000" dirty="0" smtClean="0"/>
              <a:t>Приведи свои примеры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1824045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nimBg="1"/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015287" cy="91440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ru-RU" sz="3600" dirty="0"/>
              <a:t>Человек - человек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16113"/>
            <a:ext cx="7924800" cy="41036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		Труд людей этих профессий направлен на воспитание и обучение, информирование, бытовое, трудовое и медицинское обслуживание людей (продавец, библиотекарь, журналист, врач, учитель, воспитатель, официант, администратор)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5691506"/>
            <a:ext cx="2778005" cy="40011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000" dirty="0" smtClean="0"/>
              <a:t>Приведи свои примеры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586003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28600"/>
            <a:ext cx="7815262" cy="91440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ru-RU" sz="3600" dirty="0"/>
              <a:t>Человек - природа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772816"/>
            <a:ext cx="7924800" cy="3454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dirty="0"/>
              <a:t>		К этому типу относятся профессии, связанные с объектами живой и неживой природы (фермер, лесник, биолог, садовник, зоотехник, агроном, геолог, пчеловод)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71800" y="5013176"/>
            <a:ext cx="2778005" cy="40011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000" dirty="0" smtClean="0"/>
              <a:t>Приведи свои примеры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40606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nimBg="1"/>
      <p:bldP spid="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2.4|2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1.9|1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8.7|10.6|7|6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8.7|10.6|7|6.5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747</Words>
  <Application>Microsoft Office PowerPoint</Application>
  <PresentationFormat>Экран (4:3)</PresentationFormat>
  <Paragraphs>268</Paragraphs>
  <Slides>39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0" baseType="lpstr">
      <vt:lpstr>Тема Office</vt:lpstr>
      <vt:lpstr>Слайд 1</vt:lpstr>
      <vt:lpstr>Профессия -</vt:lpstr>
      <vt:lpstr> Специальность -  </vt:lpstr>
      <vt:lpstr>Должность -</vt:lpstr>
      <vt:lpstr>Ответьте на вопросы:</vt:lpstr>
      <vt:lpstr>Типы профессий</vt:lpstr>
      <vt:lpstr>Человек - техника</vt:lpstr>
      <vt:lpstr>Человек - человек</vt:lpstr>
      <vt:lpstr>Человек - природа</vt:lpstr>
      <vt:lpstr>Человек – знаковая система</vt:lpstr>
      <vt:lpstr>Человек – художественный образ</vt:lpstr>
      <vt:lpstr>Кому нужны эти предметы?</vt:lpstr>
      <vt:lpstr>Угадай профессию.</vt:lpstr>
      <vt:lpstr> </vt:lpstr>
      <vt:lpstr> Это труд, который люди себе выбирают на всю жизнь. </vt:lpstr>
      <vt:lpstr>  Специальности после 9 классов.    </vt:lpstr>
      <vt:lpstr>Специальности после 9 классов.</vt:lpstr>
      <vt:lpstr>Специальности после 9 классов.</vt:lpstr>
      <vt:lpstr>Республиканский строительный колледж №1</vt:lpstr>
      <vt:lpstr>  Республиканский строительный колледж №1   </vt:lpstr>
      <vt:lpstr>Республиканский строительный колледж №1</vt:lpstr>
      <vt:lpstr>Дагестанский колледж культуры и искусств им. Б. Мурадовой</vt:lpstr>
      <vt:lpstr>Дагестанский колледж культуры и искусств им. Б. Мурадовой</vt:lpstr>
      <vt:lpstr>Республиканский политехнический колледж</vt:lpstr>
      <vt:lpstr> Республиканский политехнический колледж</vt:lpstr>
      <vt:lpstr>Республиканский политехнический колледж</vt:lpstr>
      <vt:lpstr>Техникум дизайна, экономики и права</vt:lpstr>
      <vt:lpstr>Техникум дизайна, экономики и права </vt:lpstr>
      <vt:lpstr>Республиканский промышленно-экономический колледж № 1</vt:lpstr>
      <vt:lpstr>Республиканский промышленно-экономический колледж № 1</vt:lpstr>
      <vt:lpstr>Республиканский промышленно-экономический колледж № 1</vt:lpstr>
      <vt:lpstr>Республиканский строительный колледж №1</vt:lpstr>
      <vt:lpstr> Республиканский строительный колледж №1 </vt:lpstr>
      <vt:lpstr>Республиканский строительный колледж №1</vt:lpstr>
      <vt:lpstr>Республиканский автомобильно-дорожный колледж.</vt:lpstr>
      <vt:lpstr> Республиканский автомобильно-дорожный колледж. </vt:lpstr>
      <vt:lpstr> Республиканский автомобильно-дорожный колледж. </vt:lpstr>
      <vt:lpstr>Дагестанский базовый медицинский колледж им. Р.П. Аскерханова</vt:lpstr>
      <vt:lpstr> Дагестанский базовый медицинский колледж им. Р.П. Аскерханова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Salimat</cp:lastModifiedBy>
  <cp:revision>30</cp:revision>
  <dcterms:created xsi:type="dcterms:W3CDTF">2015-10-28T19:29:05Z</dcterms:created>
  <dcterms:modified xsi:type="dcterms:W3CDTF">2017-02-17T08:51:45Z</dcterms:modified>
</cp:coreProperties>
</file>